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4"/>
  </p:notesMasterIdLst>
  <p:sldIdLst>
    <p:sldId id="256" r:id="rId2"/>
    <p:sldId id="500" r:id="rId3"/>
    <p:sldId id="502" r:id="rId4"/>
    <p:sldId id="501" r:id="rId5"/>
    <p:sldId id="517" r:id="rId6"/>
    <p:sldId id="258" r:id="rId7"/>
    <p:sldId id="511" r:id="rId8"/>
    <p:sldId id="541" r:id="rId9"/>
    <p:sldId id="519" r:id="rId10"/>
    <p:sldId id="549" r:id="rId11"/>
    <p:sldId id="520" r:id="rId12"/>
    <p:sldId id="542" r:id="rId13"/>
    <p:sldId id="523" r:id="rId14"/>
    <p:sldId id="524" r:id="rId15"/>
    <p:sldId id="522" r:id="rId16"/>
    <p:sldId id="525" r:id="rId17"/>
    <p:sldId id="550" r:id="rId18"/>
    <p:sldId id="551" r:id="rId19"/>
    <p:sldId id="553" r:id="rId20"/>
    <p:sldId id="554" r:id="rId21"/>
    <p:sldId id="556" r:id="rId22"/>
    <p:sldId id="557" r:id="rId23"/>
    <p:sldId id="558" r:id="rId24"/>
    <p:sldId id="560" r:id="rId25"/>
    <p:sldId id="559" r:id="rId26"/>
    <p:sldId id="568" r:id="rId27"/>
    <p:sldId id="561" r:id="rId28"/>
    <p:sldId id="562" r:id="rId29"/>
    <p:sldId id="563" r:id="rId30"/>
    <p:sldId id="565" r:id="rId31"/>
    <p:sldId id="566" r:id="rId32"/>
    <p:sldId id="56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DA1B6B-2C44-4B99-9AB3-D29A7CE17DF6}" type="doc">
      <dgm:prSet loTypeId="urn:microsoft.com/office/officeart/2005/8/layout/bProcess2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F31C940-4D9A-491C-A80D-C7FB05C3C61C}">
      <dgm:prSet/>
      <dgm:spPr/>
      <dgm:t>
        <a:bodyPr/>
        <a:lstStyle/>
        <a:p>
          <a:r>
            <a:rPr lang="en-US" dirty="0"/>
            <a:t>How many passes? </a:t>
          </a:r>
        </a:p>
      </dgm:t>
    </dgm:pt>
    <dgm:pt modelId="{7115EAF6-A45D-44CB-845D-94FE524C6C89}" type="parTrans" cxnId="{FFE9804E-545D-4509-97C9-214FF8A9BBAD}">
      <dgm:prSet/>
      <dgm:spPr/>
      <dgm:t>
        <a:bodyPr/>
        <a:lstStyle/>
        <a:p>
          <a:endParaRPr lang="en-US"/>
        </a:p>
      </dgm:t>
    </dgm:pt>
    <dgm:pt modelId="{E6CCBB2E-80A4-42C1-8012-5895ED31785C}" type="sibTrans" cxnId="{FFE9804E-545D-4509-97C9-214FF8A9BBAD}">
      <dgm:prSet/>
      <dgm:spPr/>
      <dgm:t>
        <a:bodyPr/>
        <a:lstStyle/>
        <a:p>
          <a:endParaRPr lang="en-US"/>
        </a:p>
      </dgm:t>
    </dgm:pt>
    <dgm:pt modelId="{DD6ADCD3-9F76-4922-BD21-37D0CAC39E2B}">
      <dgm:prSet/>
      <dgm:spPr/>
      <dgm:t>
        <a:bodyPr/>
        <a:lstStyle/>
        <a:p>
          <a:r>
            <a:rPr lang="en-US"/>
            <a:t>13</a:t>
          </a:r>
        </a:p>
      </dgm:t>
    </dgm:pt>
    <dgm:pt modelId="{D4B9C08D-B1D9-4CA0-92F1-9EFDC460C7E9}" type="parTrans" cxnId="{86AAD62D-06E5-432C-902B-265001FD8E9E}">
      <dgm:prSet/>
      <dgm:spPr/>
      <dgm:t>
        <a:bodyPr/>
        <a:lstStyle/>
        <a:p>
          <a:endParaRPr lang="en-US"/>
        </a:p>
      </dgm:t>
    </dgm:pt>
    <dgm:pt modelId="{4B4A15BC-684E-4952-A35C-B3D203098646}" type="sibTrans" cxnId="{86AAD62D-06E5-432C-902B-265001FD8E9E}">
      <dgm:prSet/>
      <dgm:spPr/>
      <dgm:t>
        <a:bodyPr/>
        <a:lstStyle/>
        <a:p>
          <a:endParaRPr lang="en-US"/>
        </a:p>
      </dgm:t>
    </dgm:pt>
    <dgm:pt modelId="{720BF35D-909D-4AB4-935E-9C4BBCC19B86}">
      <dgm:prSet/>
      <dgm:spPr/>
      <dgm:t>
        <a:bodyPr/>
        <a:lstStyle/>
        <a:p>
          <a:r>
            <a:rPr lang="en-US"/>
            <a:t>Did you see the moon-walking gorilla? </a:t>
          </a:r>
        </a:p>
      </dgm:t>
    </dgm:pt>
    <dgm:pt modelId="{6B909AD5-E9F8-40A2-8D0D-DEDA504DCDED}" type="parTrans" cxnId="{7A62AF5E-BB4A-4596-B925-0CE0C54FF409}">
      <dgm:prSet/>
      <dgm:spPr/>
      <dgm:t>
        <a:bodyPr/>
        <a:lstStyle/>
        <a:p>
          <a:endParaRPr lang="en-US"/>
        </a:p>
      </dgm:t>
    </dgm:pt>
    <dgm:pt modelId="{0FCC9229-958D-4661-9DFA-FE0622794635}" type="sibTrans" cxnId="{7A62AF5E-BB4A-4596-B925-0CE0C54FF409}">
      <dgm:prSet/>
      <dgm:spPr/>
      <dgm:t>
        <a:bodyPr/>
        <a:lstStyle/>
        <a:p>
          <a:endParaRPr lang="en-US"/>
        </a:p>
      </dgm:t>
    </dgm:pt>
    <dgm:pt modelId="{C9602A82-AAB1-44CE-8AD8-C227CAE86CD0}" type="pres">
      <dgm:prSet presAssocID="{30DA1B6B-2C44-4B99-9AB3-D29A7CE17DF6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8CA6E32-2B61-4B05-A0F9-E525FCF9CE43}" type="pres">
      <dgm:prSet presAssocID="{1F31C940-4D9A-491C-A80D-C7FB05C3C61C}" presName="firs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5423B7-1865-4967-BC93-2D20630AAC6E}" type="pres">
      <dgm:prSet presAssocID="{E6CCBB2E-80A4-42C1-8012-5895ED31785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F8C70CA-89EA-491E-9EF9-302E7E762347}" type="pres">
      <dgm:prSet presAssocID="{DD6ADCD3-9F76-4922-BD21-37D0CAC39E2B}" presName="middleNode" presStyleCnt="0"/>
      <dgm:spPr/>
    </dgm:pt>
    <dgm:pt modelId="{DCB863E9-7140-4058-9EE5-47A52E5622BD}" type="pres">
      <dgm:prSet presAssocID="{DD6ADCD3-9F76-4922-BD21-37D0CAC39E2B}" presName="padding" presStyleLbl="node1" presStyleIdx="0" presStyleCnt="3"/>
      <dgm:spPr/>
    </dgm:pt>
    <dgm:pt modelId="{A533D484-713E-40B8-97EC-94149A277C99}" type="pres">
      <dgm:prSet presAssocID="{DD6ADCD3-9F76-4922-BD21-37D0CAC39E2B}" presName="shap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7B102-AD7A-4B87-BA13-C294BC94820F}" type="pres">
      <dgm:prSet presAssocID="{4B4A15BC-684E-4952-A35C-B3D20309864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064D3CC-875B-4D69-9BE2-9CA6FFC764CB}" type="pres">
      <dgm:prSet presAssocID="{720BF35D-909D-4AB4-935E-9C4BBCC19B86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41B8F9-35C7-421B-83C5-CBCFBEF08912}" type="presOf" srcId="{1F31C940-4D9A-491C-A80D-C7FB05C3C61C}" destId="{E8CA6E32-2B61-4B05-A0F9-E525FCF9CE43}" srcOrd="0" destOrd="0" presId="urn:microsoft.com/office/officeart/2005/8/layout/bProcess2"/>
    <dgm:cxn modelId="{C9DE240B-EA47-494D-B06A-2173F69C9858}" type="presOf" srcId="{DD6ADCD3-9F76-4922-BD21-37D0CAC39E2B}" destId="{A533D484-713E-40B8-97EC-94149A277C99}" srcOrd="0" destOrd="0" presId="urn:microsoft.com/office/officeart/2005/8/layout/bProcess2"/>
    <dgm:cxn modelId="{41199E75-7766-49D1-888D-CC0C470CECB2}" type="presOf" srcId="{4B4A15BC-684E-4952-A35C-B3D203098646}" destId="{9F77B102-AD7A-4B87-BA13-C294BC94820F}" srcOrd="0" destOrd="0" presId="urn:microsoft.com/office/officeart/2005/8/layout/bProcess2"/>
    <dgm:cxn modelId="{92D9996F-4E90-43AA-B63F-3A2F41A1D473}" type="presOf" srcId="{30DA1B6B-2C44-4B99-9AB3-D29A7CE17DF6}" destId="{C9602A82-AAB1-44CE-8AD8-C227CAE86CD0}" srcOrd="0" destOrd="0" presId="urn:microsoft.com/office/officeart/2005/8/layout/bProcess2"/>
    <dgm:cxn modelId="{02113CDA-6162-46BF-9C58-487AFE2D8987}" type="presOf" srcId="{720BF35D-909D-4AB4-935E-9C4BBCC19B86}" destId="{4064D3CC-875B-4D69-9BE2-9CA6FFC764CB}" srcOrd="0" destOrd="0" presId="urn:microsoft.com/office/officeart/2005/8/layout/bProcess2"/>
    <dgm:cxn modelId="{FFE9804E-545D-4509-97C9-214FF8A9BBAD}" srcId="{30DA1B6B-2C44-4B99-9AB3-D29A7CE17DF6}" destId="{1F31C940-4D9A-491C-A80D-C7FB05C3C61C}" srcOrd="0" destOrd="0" parTransId="{7115EAF6-A45D-44CB-845D-94FE524C6C89}" sibTransId="{E6CCBB2E-80A4-42C1-8012-5895ED31785C}"/>
    <dgm:cxn modelId="{86AAD62D-06E5-432C-902B-265001FD8E9E}" srcId="{30DA1B6B-2C44-4B99-9AB3-D29A7CE17DF6}" destId="{DD6ADCD3-9F76-4922-BD21-37D0CAC39E2B}" srcOrd="1" destOrd="0" parTransId="{D4B9C08D-B1D9-4CA0-92F1-9EFDC460C7E9}" sibTransId="{4B4A15BC-684E-4952-A35C-B3D203098646}"/>
    <dgm:cxn modelId="{7A62AF5E-BB4A-4596-B925-0CE0C54FF409}" srcId="{30DA1B6B-2C44-4B99-9AB3-D29A7CE17DF6}" destId="{720BF35D-909D-4AB4-935E-9C4BBCC19B86}" srcOrd="2" destOrd="0" parTransId="{6B909AD5-E9F8-40A2-8D0D-DEDA504DCDED}" sibTransId="{0FCC9229-958D-4661-9DFA-FE0622794635}"/>
    <dgm:cxn modelId="{F061A1A2-3BBD-4C73-8652-EF7D0DBFC790}" type="presOf" srcId="{E6CCBB2E-80A4-42C1-8012-5895ED31785C}" destId="{605423B7-1865-4967-BC93-2D20630AAC6E}" srcOrd="0" destOrd="0" presId="urn:microsoft.com/office/officeart/2005/8/layout/bProcess2"/>
    <dgm:cxn modelId="{B547A970-CE90-4F45-B053-632AFC25EF24}" type="presParOf" srcId="{C9602A82-AAB1-44CE-8AD8-C227CAE86CD0}" destId="{E8CA6E32-2B61-4B05-A0F9-E525FCF9CE43}" srcOrd="0" destOrd="0" presId="urn:microsoft.com/office/officeart/2005/8/layout/bProcess2"/>
    <dgm:cxn modelId="{9E9731C3-B8A0-4248-8BFD-E6D68DFDFCE6}" type="presParOf" srcId="{C9602A82-AAB1-44CE-8AD8-C227CAE86CD0}" destId="{605423B7-1865-4967-BC93-2D20630AAC6E}" srcOrd="1" destOrd="0" presId="urn:microsoft.com/office/officeart/2005/8/layout/bProcess2"/>
    <dgm:cxn modelId="{5906C0B8-DEEC-475E-8656-45A866409C47}" type="presParOf" srcId="{C9602A82-AAB1-44CE-8AD8-C227CAE86CD0}" destId="{5F8C70CA-89EA-491E-9EF9-302E7E762347}" srcOrd="2" destOrd="0" presId="urn:microsoft.com/office/officeart/2005/8/layout/bProcess2"/>
    <dgm:cxn modelId="{43F47BE0-CA1E-4094-864F-CA13E8128B2B}" type="presParOf" srcId="{5F8C70CA-89EA-491E-9EF9-302E7E762347}" destId="{DCB863E9-7140-4058-9EE5-47A52E5622BD}" srcOrd="0" destOrd="0" presId="urn:microsoft.com/office/officeart/2005/8/layout/bProcess2"/>
    <dgm:cxn modelId="{5FA7434B-4995-4AC4-B022-1B016BBB3042}" type="presParOf" srcId="{5F8C70CA-89EA-491E-9EF9-302E7E762347}" destId="{A533D484-713E-40B8-97EC-94149A277C99}" srcOrd="1" destOrd="0" presId="urn:microsoft.com/office/officeart/2005/8/layout/bProcess2"/>
    <dgm:cxn modelId="{7E8E9DD1-390E-40FD-97A5-4B98D8307BC6}" type="presParOf" srcId="{C9602A82-AAB1-44CE-8AD8-C227CAE86CD0}" destId="{9F77B102-AD7A-4B87-BA13-C294BC94820F}" srcOrd="3" destOrd="0" presId="urn:microsoft.com/office/officeart/2005/8/layout/bProcess2"/>
    <dgm:cxn modelId="{F703F725-838F-4D29-9910-1E73F0182A83}" type="presParOf" srcId="{C9602A82-AAB1-44CE-8AD8-C227CAE86CD0}" destId="{4064D3CC-875B-4D69-9BE2-9CA6FFC764CB}" srcOrd="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9DC440-5A72-4415-AB15-58EDC5CAB85D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31EAED-24B6-4620-9F72-40F83019F33B}">
      <dgm:prSet/>
      <dgm:spPr/>
      <dgm:t>
        <a:bodyPr/>
        <a:lstStyle/>
        <a:p>
          <a:r>
            <a:rPr lang="en-US" dirty="0"/>
            <a:t>If you are focused. You will not know what is going on around you.</a:t>
          </a:r>
        </a:p>
      </dgm:t>
    </dgm:pt>
    <dgm:pt modelId="{C7B6CA66-7EA5-4A26-A010-6AEA1DA435D8}" type="parTrans" cxnId="{770ABB1B-53E4-4D24-846E-EEFD0AB665C1}">
      <dgm:prSet/>
      <dgm:spPr/>
      <dgm:t>
        <a:bodyPr/>
        <a:lstStyle/>
        <a:p>
          <a:endParaRPr lang="en-US"/>
        </a:p>
      </dgm:t>
    </dgm:pt>
    <dgm:pt modelId="{DEC42E24-46B9-4757-8AB7-6FC514CFEE78}" type="sibTrans" cxnId="{770ABB1B-53E4-4D24-846E-EEFD0AB665C1}">
      <dgm:prSet/>
      <dgm:spPr/>
      <dgm:t>
        <a:bodyPr/>
        <a:lstStyle/>
        <a:p>
          <a:endParaRPr lang="en-US"/>
        </a:p>
      </dgm:t>
    </dgm:pt>
    <dgm:pt modelId="{B2030F18-115F-44BD-9C74-3246EC29D0BE}">
      <dgm:prSet/>
      <dgm:spPr/>
      <dgm:t>
        <a:bodyPr/>
        <a:lstStyle/>
        <a:p>
          <a:r>
            <a:rPr lang="en-US" dirty="0"/>
            <a:t>The key to focus is to have only information in display that captures attention.</a:t>
          </a:r>
        </a:p>
      </dgm:t>
    </dgm:pt>
    <dgm:pt modelId="{B36DE767-856B-436D-AFF0-3F9B0F3604E5}" type="parTrans" cxnId="{5525BC0A-EEA3-4380-ABBD-3CC335D2CB17}">
      <dgm:prSet/>
      <dgm:spPr/>
      <dgm:t>
        <a:bodyPr/>
        <a:lstStyle/>
        <a:p>
          <a:endParaRPr lang="en-US"/>
        </a:p>
      </dgm:t>
    </dgm:pt>
    <dgm:pt modelId="{93BCD100-AC29-432E-95C6-7B3351833C34}" type="sibTrans" cxnId="{5525BC0A-EEA3-4380-ABBD-3CC335D2CB17}">
      <dgm:prSet/>
      <dgm:spPr/>
      <dgm:t>
        <a:bodyPr/>
        <a:lstStyle/>
        <a:p>
          <a:endParaRPr lang="en-US"/>
        </a:p>
      </dgm:t>
    </dgm:pt>
    <dgm:pt modelId="{2A9981B6-2D37-491E-928D-608B6172D9CB}" type="pres">
      <dgm:prSet presAssocID="{909DC440-5A72-4415-AB15-58EDC5CAB85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60E1C3-B88C-4876-81F4-D6DDB30E7664}" type="pres">
      <dgm:prSet presAssocID="{8231EAED-24B6-4620-9F72-40F83019F33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41095B-0CA1-4DF8-A9DE-0B2D6F818D9A}" type="pres">
      <dgm:prSet presAssocID="{DEC42E24-46B9-4757-8AB7-6FC514CFEE78}" presName="sibTrans" presStyleLbl="sibTrans2D1" presStyleIdx="0" presStyleCnt="1"/>
      <dgm:spPr/>
      <dgm:t>
        <a:bodyPr/>
        <a:lstStyle/>
        <a:p>
          <a:endParaRPr lang="en-US"/>
        </a:p>
      </dgm:t>
    </dgm:pt>
    <dgm:pt modelId="{9A9CB40B-7EA9-4383-AB1A-CF4270914BEF}" type="pres">
      <dgm:prSet presAssocID="{DEC42E24-46B9-4757-8AB7-6FC514CFEE78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752B8C64-D41A-48DE-8215-BF690EABF91C}" type="pres">
      <dgm:prSet presAssocID="{B2030F18-115F-44BD-9C74-3246EC29D0B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016FC9-9D18-4F3D-85E3-031025D4201F}" type="presOf" srcId="{DEC42E24-46B9-4757-8AB7-6FC514CFEE78}" destId="{E841095B-0CA1-4DF8-A9DE-0B2D6F818D9A}" srcOrd="0" destOrd="0" presId="urn:microsoft.com/office/officeart/2005/8/layout/process5"/>
    <dgm:cxn modelId="{1DEE55DE-B8A1-4680-A16C-B6FBA0AE306C}" type="presOf" srcId="{B2030F18-115F-44BD-9C74-3246EC29D0BE}" destId="{752B8C64-D41A-48DE-8215-BF690EABF91C}" srcOrd="0" destOrd="0" presId="urn:microsoft.com/office/officeart/2005/8/layout/process5"/>
    <dgm:cxn modelId="{770ABB1B-53E4-4D24-846E-EEFD0AB665C1}" srcId="{909DC440-5A72-4415-AB15-58EDC5CAB85D}" destId="{8231EAED-24B6-4620-9F72-40F83019F33B}" srcOrd="0" destOrd="0" parTransId="{C7B6CA66-7EA5-4A26-A010-6AEA1DA435D8}" sibTransId="{DEC42E24-46B9-4757-8AB7-6FC514CFEE78}"/>
    <dgm:cxn modelId="{5525BC0A-EEA3-4380-ABBD-3CC335D2CB17}" srcId="{909DC440-5A72-4415-AB15-58EDC5CAB85D}" destId="{B2030F18-115F-44BD-9C74-3246EC29D0BE}" srcOrd="1" destOrd="0" parTransId="{B36DE767-856B-436D-AFF0-3F9B0F3604E5}" sibTransId="{93BCD100-AC29-432E-95C6-7B3351833C34}"/>
    <dgm:cxn modelId="{8F907C98-F422-48E2-A0C3-B442D2446278}" type="presOf" srcId="{909DC440-5A72-4415-AB15-58EDC5CAB85D}" destId="{2A9981B6-2D37-491E-928D-608B6172D9CB}" srcOrd="0" destOrd="0" presId="urn:microsoft.com/office/officeart/2005/8/layout/process5"/>
    <dgm:cxn modelId="{A01F2023-E2E9-48B3-B952-BCF0D15E464F}" type="presOf" srcId="{8231EAED-24B6-4620-9F72-40F83019F33B}" destId="{9C60E1C3-B88C-4876-81F4-D6DDB30E7664}" srcOrd="0" destOrd="0" presId="urn:microsoft.com/office/officeart/2005/8/layout/process5"/>
    <dgm:cxn modelId="{8D7FDE44-BD78-4169-88C9-915A74677493}" type="presOf" srcId="{DEC42E24-46B9-4757-8AB7-6FC514CFEE78}" destId="{9A9CB40B-7EA9-4383-AB1A-CF4270914BEF}" srcOrd="1" destOrd="0" presId="urn:microsoft.com/office/officeart/2005/8/layout/process5"/>
    <dgm:cxn modelId="{33141012-35CE-4655-8C41-C3475E24A676}" type="presParOf" srcId="{2A9981B6-2D37-491E-928D-608B6172D9CB}" destId="{9C60E1C3-B88C-4876-81F4-D6DDB30E7664}" srcOrd="0" destOrd="0" presId="urn:microsoft.com/office/officeart/2005/8/layout/process5"/>
    <dgm:cxn modelId="{9485D40C-8DBA-4D52-B3A5-42607DB80B95}" type="presParOf" srcId="{2A9981B6-2D37-491E-928D-608B6172D9CB}" destId="{E841095B-0CA1-4DF8-A9DE-0B2D6F818D9A}" srcOrd="1" destOrd="0" presId="urn:microsoft.com/office/officeart/2005/8/layout/process5"/>
    <dgm:cxn modelId="{788177F1-D12A-437E-9AC4-00FA451B1C0D}" type="presParOf" srcId="{E841095B-0CA1-4DF8-A9DE-0B2D6F818D9A}" destId="{9A9CB40B-7EA9-4383-AB1A-CF4270914BEF}" srcOrd="0" destOrd="0" presId="urn:microsoft.com/office/officeart/2005/8/layout/process5"/>
    <dgm:cxn modelId="{5CCB8775-9458-4542-A724-406AEB622B72}" type="presParOf" srcId="{2A9981B6-2D37-491E-928D-608B6172D9CB}" destId="{752B8C64-D41A-48DE-8215-BF690EABF91C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0F0C95-0274-48C0-BEC1-F9F7C5D3731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8C58098-567D-43D9-9946-8F235B089413}">
      <dgm:prSet/>
      <dgm:spPr/>
      <dgm:t>
        <a:bodyPr/>
        <a:lstStyle/>
        <a:p>
          <a:r>
            <a:rPr lang="en-US"/>
            <a:t>Laws</a:t>
          </a:r>
        </a:p>
      </dgm:t>
    </dgm:pt>
    <dgm:pt modelId="{CABCB2C6-C328-466B-85A2-03BB110E8CEC}" type="parTrans" cxnId="{5D257837-FCE8-4D91-84B4-B876AEE05364}">
      <dgm:prSet/>
      <dgm:spPr/>
      <dgm:t>
        <a:bodyPr/>
        <a:lstStyle/>
        <a:p>
          <a:endParaRPr lang="en-US"/>
        </a:p>
      </dgm:t>
    </dgm:pt>
    <dgm:pt modelId="{4BEDB770-E35E-4D38-8718-1438F2B2E5C4}" type="sibTrans" cxnId="{5D257837-FCE8-4D91-84B4-B876AEE05364}">
      <dgm:prSet/>
      <dgm:spPr/>
      <dgm:t>
        <a:bodyPr/>
        <a:lstStyle/>
        <a:p>
          <a:endParaRPr lang="en-US"/>
        </a:p>
      </dgm:t>
    </dgm:pt>
    <dgm:pt modelId="{76EAC793-705D-4E27-A43B-A3E4B9D8D5D2}">
      <dgm:prSet/>
      <dgm:spPr/>
      <dgm:t>
        <a:bodyPr/>
        <a:lstStyle/>
        <a:p>
          <a:r>
            <a:rPr lang="en-US" dirty="0"/>
            <a:t>In the EU, the UCPD, GDPR, DSA, and DMA help ensure a fairer internet for users.</a:t>
          </a:r>
        </a:p>
      </dgm:t>
    </dgm:pt>
    <dgm:pt modelId="{D888F446-727F-485C-92FD-5020509D2539}" type="parTrans" cxnId="{79DB5957-3485-4832-AF4E-12E656DC9486}">
      <dgm:prSet/>
      <dgm:spPr/>
      <dgm:t>
        <a:bodyPr/>
        <a:lstStyle/>
        <a:p>
          <a:endParaRPr lang="en-US"/>
        </a:p>
      </dgm:t>
    </dgm:pt>
    <dgm:pt modelId="{2B4C4D34-32EE-46B3-8E98-D2F15C1305CA}" type="sibTrans" cxnId="{79DB5957-3485-4832-AF4E-12E656DC9486}">
      <dgm:prSet/>
      <dgm:spPr/>
      <dgm:t>
        <a:bodyPr/>
        <a:lstStyle/>
        <a:p>
          <a:endParaRPr lang="en-US"/>
        </a:p>
      </dgm:t>
    </dgm:pt>
    <dgm:pt modelId="{B61B6971-EF94-46DA-BEAF-13506E368E8C}">
      <dgm:prSet/>
      <dgm:spPr/>
      <dgm:t>
        <a:bodyPr/>
        <a:lstStyle/>
        <a:p>
          <a:r>
            <a:rPr lang="en-US" dirty="0"/>
            <a:t>In the USA, the FTC Act, ROSCA, and CAN-SPAM are major federal laws for users.</a:t>
          </a:r>
        </a:p>
      </dgm:t>
    </dgm:pt>
    <dgm:pt modelId="{23DC1D50-093D-4D4A-9C2F-6C410D1CFF88}" type="parTrans" cxnId="{DA399147-F756-4DAD-9B43-1A8C3CB58C6F}">
      <dgm:prSet/>
      <dgm:spPr/>
      <dgm:t>
        <a:bodyPr/>
        <a:lstStyle/>
        <a:p>
          <a:endParaRPr lang="en-US"/>
        </a:p>
      </dgm:t>
    </dgm:pt>
    <dgm:pt modelId="{195D17BD-F36E-41E9-98B8-5853659D0540}" type="sibTrans" cxnId="{DA399147-F756-4DAD-9B43-1A8C3CB58C6F}">
      <dgm:prSet/>
      <dgm:spPr/>
      <dgm:t>
        <a:bodyPr/>
        <a:lstStyle/>
        <a:p>
          <a:endParaRPr lang="en-US"/>
        </a:p>
      </dgm:t>
    </dgm:pt>
    <dgm:pt modelId="{6179387C-5549-4D69-83C6-4D97419FF871}">
      <dgm:prSet/>
      <dgm:spPr/>
      <dgm:t>
        <a:bodyPr/>
        <a:lstStyle/>
        <a:p>
          <a:r>
            <a:rPr lang="en-US"/>
            <a:t>Financial Loss</a:t>
          </a:r>
        </a:p>
      </dgm:t>
    </dgm:pt>
    <dgm:pt modelId="{61D70A5E-6B60-4032-BE2F-FE07034A6564}" type="parTrans" cxnId="{96E472AD-BF09-429C-A0CA-1BA7A8A87A60}">
      <dgm:prSet/>
      <dgm:spPr/>
      <dgm:t>
        <a:bodyPr/>
        <a:lstStyle/>
        <a:p>
          <a:endParaRPr lang="en-US"/>
        </a:p>
      </dgm:t>
    </dgm:pt>
    <dgm:pt modelId="{B5028B3C-9156-4743-B167-00227361A95B}" type="sibTrans" cxnId="{96E472AD-BF09-429C-A0CA-1BA7A8A87A60}">
      <dgm:prSet/>
      <dgm:spPr/>
      <dgm:t>
        <a:bodyPr/>
        <a:lstStyle/>
        <a:p>
          <a:endParaRPr lang="en-US"/>
        </a:p>
      </dgm:t>
    </dgm:pt>
    <dgm:pt modelId="{5573A90A-8FB2-4774-AA8F-669AD55BC8E0}">
      <dgm:prSet/>
      <dgm:spPr/>
      <dgm:t>
        <a:bodyPr/>
        <a:lstStyle/>
        <a:p>
          <a:r>
            <a:rPr lang="en-US" dirty="0"/>
            <a:t>Epic Games: $245M for using deceptive payment patterns.</a:t>
          </a:r>
        </a:p>
      </dgm:t>
    </dgm:pt>
    <dgm:pt modelId="{A254F969-D6A9-4E26-97A4-6DFBF141984E}" type="parTrans" cxnId="{1C02908A-6056-46F9-9D95-260E96FC37B1}">
      <dgm:prSet/>
      <dgm:spPr/>
      <dgm:t>
        <a:bodyPr/>
        <a:lstStyle/>
        <a:p>
          <a:endParaRPr lang="en-US"/>
        </a:p>
      </dgm:t>
    </dgm:pt>
    <dgm:pt modelId="{CF75C350-2267-4C2E-A3D9-5305A1D60694}" type="sibTrans" cxnId="{1C02908A-6056-46F9-9D95-260E96FC37B1}">
      <dgm:prSet/>
      <dgm:spPr/>
      <dgm:t>
        <a:bodyPr/>
        <a:lstStyle/>
        <a:p>
          <a:endParaRPr lang="en-US"/>
        </a:p>
      </dgm:t>
    </dgm:pt>
    <dgm:pt modelId="{893B1871-D39C-4135-8B45-653FED5907AD}">
      <dgm:prSet/>
      <dgm:spPr/>
      <dgm:t>
        <a:bodyPr/>
        <a:lstStyle/>
        <a:p>
          <a:r>
            <a:rPr lang="en-US" dirty="0" err="1"/>
            <a:t>Noom</a:t>
          </a:r>
          <a:r>
            <a:rPr lang="en-US" dirty="0"/>
            <a:t>: $62M for using deceptive auto-renewal practice.</a:t>
          </a:r>
        </a:p>
      </dgm:t>
    </dgm:pt>
    <dgm:pt modelId="{BA78F4CF-1293-40A4-8C77-DD2761936772}" type="parTrans" cxnId="{88FF1172-8D4A-4952-A282-8B2980C64D33}">
      <dgm:prSet/>
      <dgm:spPr/>
      <dgm:t>
        <a:bodyPr/>
        <a:lstStyle/>
        <a:p>
          <a:endParaRPr lang="en-US"/>
        </a:p>
      </dgm:t>
    </dgm:pt>
    <dgm:pt modelId="{1754285B-E979-42F7-B8B7-C97E2E5D557C}" type="sibTrans" cxnId="{88FF1172-8D4A-4952-A282-8B2980C64D33}">
      <dgm:prSet/>
      <dgm:spPr/>
      <dgm:t>
        <a:bodyPr/>
        <a:lstStyle/>
        <a:p>
          <a:endParaRPr lang="en-US"/>
        </a:p>
      </dgm:t>
    </dgm:pt>
    <dgm:pt modelId="{D71EEC04-CF15-4C76-82BD-4FB0119916AC}" type="pres">
      <dgm:prSet presAssocID="{8E0F0C95-0274-48C0-BEC1-F9F7C5D373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9F0D1E1-9550-47B7-961D-11D11B247465}" type="pres">
      <dgm:prSet presAssocID="{18C58098-567D-43D9-9946-8F235B089413}" presName="composite" presStyleCnt="0"/>
      <dgm:spPr/>
    </dgm:pt>
    <dgm:pt modelId="{C13DA6E0-A8F1-44DF-AF4A-42752B9E112E}" type="pres">
      <dgm:prSet presAssocID="{18C58098-567D-43D9-9946-8F235B08941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CAF040-475D-46B3-BAC9-636FA0E27922}" type="pres">
      <dgm:prSet presAssocID="{18C58098-567D-43D9-9946-8F235B089413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81590-B270-42BF-BF8D-1F5D52BD0342}" type="pres">
      <dgm:prSet presAssocID="{4BEDB770-E35E-4D38-8718-1438F2B2E5C4}" presName="space" presStyleCnt="0"/>
      <dgm:spPr/>
    </dgm:pt>
    <dgm:pt modelId="{D4B23B19-BEFB-4F37-B53B-09F69DFED08B}" type="pres">
      <dgm:prSet presAssocID="{6179387C-5549-4D69-83C6-4D97419FF871}" presName="composite" presStyleCnt="0"/>
      <dgm:spPr/>
    </dgm:pt>
    <dgm:pt modelId="{4080D210-62EB-40E6-91DB-83A52881B0E0}" type="pres">
      <dgm:prSet presAssocID="{6179387C-5549-4D69-83C6-4D97419FF87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B7E076-979B-4798-AE09-EB30C8D7C7D7}" type="pres">
      <dgm:prSet presAssocID="{6179387C-5549-4D69-83C6-4D97419FF87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FB6C40-280B-4800-BF64-18E3599CCD69}" type="presOf" srcId="{B61B6971-EF94-46DA-BEAF-13506E368E8C}" destId="{90CAF040-475D-46B3-BAC9-636FA0E27922}" srcOrd="0" destOrd="1" presId="urn:microsoft.com/office/officeart/2005/8/layout/hList1"/>
    <dgm:cxn modelId="{BDC903CB-DB47-46A2-B5A7-A2E093A339EA}" type="presOf" srcId="{76EAC793-705D-4E27-A43B-A3E4B9D8D5D2}" destId="{90CAF040-475D-46B3-BAC9-636FA0E27922}" srcOrd="0" destOrd="0" presId="urn:microsoft.com/office/officeart/2005/8/layout/hList1"/>
    <dgm:cxn modelId="{5D257837-FCE8-4D91-84B4-B876AEE05364}" srcId="{8E0F0C95-0274-48C0-BEC1-F9F7C5D3731C}" destId="{18C58098-567D-43D9-9946-8F235B089413}" srcOrd="0" destOrd="0" parTransId="{CABCB2C6-C328-466B-85A2-03BB110E8CEC}" sibTransId="{4BEDB770-E35E-4D38-8718-1438F2B2E5C4}"/>
    <dgm:cxn modelId="{96E472AD-BF09-429C-A0CA-1BA7A8A87A60}" srcId="{8E0F0C95-0274-48C0-BEC1-F9F7C5D3731C}" destId="{6179387C-5549-4D69-83C6-4D97419FF871}" srcOrd="1" destOrd="0" parTransId="{61D70A5E-6B60-4032-BE2F-FE07034A6564}" sibTransId="{B5028B3C-9156-4743-B167-00227361A95B}"/>
    <dgm:cxn modelId="{44C1A0A3-E954-4C40-8191-21B47EF9F32F}" type="presOf" srcId="{8E0F0C95-0274-48C0-BEC1-F9F7C5D3731C}" destId="{D71EEC04-CF15-4C76-82BD-4FB0119916AC}" srcOrd="0" destOrd="0" presId="urn:microsoft.com/office/officeart/2005/8/layout/hList1"/>
    <dgm:cxn modelId="{E2150F3C-C605-44FB-9CB6-C8683769CF4F}" type="presOf" srcId="{6179387C-5549-4D69-83C6-4D97419FF871}" destId="{4080D210-62EB-40E6-91DB-83A52881B0E0}" srcOrd="0" destOrd="0" presId="urn:microsoft.com/office/officeart/2005/8/layout/hList1"/>
    <dgm:cxn modelId="{723EF758-4D0B-4AE3-8684-89824436E11B}" type="presOf" srcId="{18C58098-567D-43D9-9946-8F235B089413}" destId="{C13DA6E0-A8F1-44DF-AF4A-42752B9E112E}" srcOrd="0" destOrd="0" presId="urn:microsoft.com/office/officeart/2005/8/layout/hList1"/>
    <dgm:cxn modelId="{88FF1172-8D4A-4952-A282-8B2980C64D33}" srcId="{6179387C-5549-4D69-83C6-4D97419FF871}" destId="{893B1871-D39C-4135-8B45-653FED5907AD}" srcOrd="1" destOrd="0" parTransId="{BA78F4CF-1293-40A4-8C77-DD2761936772}" sibTransId="{1754285B-E979-42F7-B8B7-C97E2E5D557C}"/>
    <dgm:cxn modelId="{13D84FEB-80AA-40A4-8B3D-D05118C8DB36}" type="presOf" srcId="{5573A90A-8FB2-4774-AA8F-669AD55BC8E0}" destId="{4AB7E076-979B-4798-AE09-EB30C8D7C7D7}" srcOrd="0" destOrd="0" presId="urn:microsoft.com/office/officeart/2005/8/layout/hList1"/>
    <dgm:cxn modelId="{A881F883-D43C-48D8-ACF0-9CFEB8E33B6C}" type="presOf" srcId="{893B1871-D39C-4135-8B45-653FED5907AD}" destId="{4AB7E076-979B-4798-AE09-EB30C8D7C7D7}" srcOrd="0" destOrd="1" presId="urn:microsoft.com/office/officeart/2005/8/layout/hList1"/>
    <dgm:cxn modelId="{79DB5957-3485-4832-AF4E-12E656DC9486}" srcId="{18C58098-567D-43D9-9946-8F235B089413}" destId="{76EAC793-705D-4E27-A43B-A3E4B9D8D5D2}" srcOrd="0" destOrd="0" parTransId="{D888F446-727F-485C-92FD-5020509D2539}" sibTransId="{2B4C4D34-32EE-46B3-8E98-D2F15C1305CA}"/>
    <dgm:cxn modelId="{DA399147-F756-4DAD-9B43-1A8C3CB58C6F}" srcId="{18C58098-567D-43D9-9946-8F235B089413}" destId="{B61B6971-EF94-46DA-BEAF-13506E368E8C}" srcOrd="1" destOrd="0" parTransId="{23DC1D50-093D-4D4A-9C2F-6C410D1CFF88}" sibTransId="{195D17BD-F36E-41E9-98B8-5853659D0540}"/>
    <dgm:cxn modelId="{1C02908A-6056-46F9-9D95-260E96FC37B1}" srcId="{6179387C-5549-4D69-83C6-4D97419FF871}" destId="{5573A90A-8FB2-4774-AA8F-669AD55BC8E0}" srcOrd="0" destOrd="0" parTransId="{A254F969-D6A9-4E26-97A4-6DFBF141984E}" sibTransId="{CF75C350-2267-4C2E-A3D9-5305A1D60694}"/>
    <dgm:cxn modelId="{FE3E49FB-E913-4DB0-B81B-6A9B7EF276DC}" type="presParOf" srcId="{D71EEC04-CF15-4C76-82BD-4FB0119916AC}" destId="{79F0D1E1-9550-47B7-961D-11D11B247465}" srcOrd="0" destOrd="0" presId="urn:microsoft.com/office/officeart/2005/8/layout/hList1"/>
    <dgm:cxn modelId="{1562C1AA-A229-493F-8639-00AE14A793FE}" type="presParOf" srcId="{79F0D1E1-9550-47B7-961D-11D11B247465}" destId="{C13DA6E0-A8F1-44DF-AF4A-42752B9E112E}" srcOrd="0" destOrd="0" presId="urn:microsoft.com/office/officeart/2005/8/layout/hList1"/>
    <dgm:cxn modelId="{F58783F6-6086-4B6F-8A1B-AC3DB60B2273}" type="presParOf" srcId="{79F0D1E1-9550-47B7-961D-11D11B247465}" destId="{90CAF040-475D-46B3-BAC9-636FA0E27922}" srcOrd="1" destOrd="0" presId="urn:microsoft.com/office/officeart/2005/8/layout/hList1"/>
    <dgm:cxn modelId="{2A3F5758-C073-46BC-9A6D-4866A526676F}" type="presParOf" srcId="{D71EEC04-CF15-4C76-82BD-4FB0119916AC}" destId="{01C81590-B270-42BF-BF8D-1F5D52BD0342}" srcOrd="1" destOrd="0" presId="urn:microsoft.com/office/officeart/2005/8/layout/hList1"/>
    <dgm:cxn modelId="{22A19F7D-2B87-4D55-8F59-9ACF473A1054}" type="presParOf" srcId="{D71EEC04-CF15-4C76-82BD-4FB0119916AC}" destId="{D4B23B19-BEFB-4F37-B53B-09F69DFED08B}" srcOrd="2" destOrd="0" presId="urn:microsoft.com/office/officeart/2005/8/layout/hList1"/>
    <dgm:cxn modelId="{688F7FD3-16E5-4A54-890A-40B2E0D5AC5F}" type="presParOf" srcId="{D4B23B19-BEFB-4F37-B53B-09F69DFED08B}" destId="{4080D210-62EB-40E6-91DB-83A52881B0E0}" srcOrd="0" destOrd="0" presId="urn:microsoft.com/office/officeart/2005/8/layout/hList1"/>
    <dgm:cxn modelId="{3B0AA704-5ED6-4AC8-8E70-55A3C91F31F5}" type="presParOf" srcId="{D4B23B19-BEFB-4F37-B53B-09F69DFED08B}" destId="{4AB7E076-979B-4798-AE09-EB30C8D7C7D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A6E32-2B61-4B05-A0F9-E525FCF9CE43}">
      <dsp:nvSpPr>
        <dsp:cNvPr id="0" name=""/>
        <dsp:cNvSpPr/>
      </dsp:nvSpPr>
      <dsp:spPr>
        <a:xfrm>
          <a:off x="0" y="765968"/>
          <a:ext cx="2628899" cy="26288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How many passes? </a:t>
          </a:r>
        </a:p>
      </dsp:txBody>
      <dsp:txXfrm>
        <a:off x="384993" y="1150961"/>
        <a:ext cx="1858913" cy="1858913"/>
      </dsp:txXfrm>
    </dsp:sp>
    <dsp:sp modelId="{605423B7-1865-4967-BC93-2D20630AAC6E}">
      <dsp:nvSpPr>
        <dsp:cNvPr id="0" name=""/>
        <dsp:cNvSpPr/>
      </dsp:nvSpPr>
      <dsp:spPr>
        <a:xfrm rot="5400000">
          <a:off x="3071205" y="1616095"/>
          <a:ext cx="920115" cy="928645"/>
        </a:xfrm>
        <a:prstGeom prst="triangle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33D484-713E-40B8-97EC-94149A277C99}">
      <dsp:nvSpPr>
        <dsp:cNvPr id="0" name=""/>
        <dsp:cNvSpPr/>
      </dsp:nvSpPr>
      <dsp:spPr>
        <a:xfrm>
          <a:off x="4381061" y="1203680"/>
          <a:ext cx="1753476" cy="17534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13</a:t>
          </a:r>
        </a:p>
      </dsp:txBody>
      <dsp:txXfrm>
        <a:off x="4637852" y="1460471"/>
        <a:ext cx="1239894" cy="1239894"/>
      </dsp:txXfrm>
    </dsp:sp>
    <dsp:sp modelId="{9F77B102-AD7A-4B87-BA13-C294BC94820F}">
      <dsp:nvSpPr>
        <dsp:cNvPr id="0" name=""/>
        <dsp:cNvSpPr/>
      </dsp:nvSpPr>
      <dsp:spPr>
        <a:xfrm rot="5400000">
          <a:off x="6576844" y="1616095"/>
          <a:ext cx="920115" cy="928645"/>
        </a:xfrm>
        <a:prstGeom prst="triangle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4D3CC-875B-4D69-9BE2-9CA6FFC764CB}">
      <dsp:nvSpPr>
        <dsp:cNvPr id="0" name=""/>
        <dsp:cNvSpPr/>
      </dsp:nvSpPr>
      <dsp:spPr>
        <a:xfrm>
          <a:off x="7886700" y="765968"/>
          <a:ext cx="2628899" cy="26288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Did you see the moon-walking gorilla? </a:t>
          </a:r>
        </a:p>
      </dsp:txBody>
      <dsp:txXfrm>
        <a:off x="8271693" y="1150961"/>
        <a:ext cx="1858913" cy="18589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0E1C3-B88C-4876-81F4-D6DDB30E7664}">
      <dsp:nvSpPr>
        <dsp:cNvPr id="0" name=""/>
        <dsp:cNvSpPr/>
      </dsp:nvSpPr>
      <dsp:spPr>
        <a:xfrm>
          <a:off x="1252792" y="1675"/>
          <a:ext cx="4008225" cy="24049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If you are focused. You will not know what is going on around you.</a:t>
          </a:r>
        </a:p>
      </dsp:txBody>
      <dsp:txXfrm>
        <a:off x="1323230" y="72113"/>
        <a:ext cx="3867349" cy="2264059"/>
      </dsp:txXfrm>
    </dsp:sp>
    <dsp:sp modelId="{E841095B-0CA1-4DF8-A9DE-0B2D6F818D9A}">
      <dsp:nvSpPr>
        <dsp:cNvPr id="0" name=""/>
        <dsp:cNvSpPr/>
      </dsp:nvSpPr>
      <dsp:spPr>
        <a:xfrm>
          <a:off x="5613741" y="707123"/>
          <a:ext cx="849743" cy="994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613741" y="905931"/>
        <a:ext cx="594820" cy="596423"/>
      </dsp:txXfrm>
    </dsp:sp>
    <dsp:sp modelId="{752B8C64-D41A-48DE-8215-BF690EABF91C}">
      <dsp:nvSpPr>
        <dsp:cNvPr id="0" name=""/>
        <dsp:cNvSpPr/>
      </dsp:nvSpPr>
      <dsp:spPr>
        <a:xfrm>
          <a:off x="6864307" y="1675"/>
          <a:ext cx="4008225" cy="24049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/>
            <a:t>The key to focus is to have only information in display that captures attention.</a:t>
          </a:r>
        </a:p>
      </dsp:txBody>
      <dsp:txXfrm>
        <a:off x="6934745" y="72113"/>
        <a:ext cx="3867349" cy="22640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3DA6E0-A8F1-44DF-AF4A-42752B9E112E}">
      <dsp:nvSpPr>
        <dsp:cNvPr id="0" name=""/>
        <dsp:cNvSpPr/>
      </dsp:nvSpPr>
      <dsp:spPr>
        <a:xfrm>
          <a:off x="51" y="207248"/>
          <a:ext cx="4913783" cy="748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Laws</a:t>
          </a:r>
        </a:p>
      </dsp:txBody>
      <dsp:txXfrm>
        <a:off x="51" y="207248"/>
        <a:ext cx="4913783" cy="748800"/>
      </dsp:txXfrm>
    </dsp:sp>
    <dsp:sp modelId="{90CAF040-475D-46B3-BAC9-636FA0E27922}">
      <dsp:nvSpPr>
        <dsp:cNvPr id="0" name=""/>
        <dsp:cNvSpPr/>
      </dsp:nvSpPr>
      <dsp:spPr>
        <a:xfrm>
          <a:off x="51" y="956048"/>
          <a:ext cx="4913783" cy="29975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In the EU, the UCPD, GDPR, DSA, and DMA help ensure a fairer internet for users.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In the USA, the FTC Act, ROSCA, and CAN-SPAM are major federal laws for users.</a:t>
          </a:r>
        </a:p>
      </dsp:txBody>
      <dsp:txXfrm>
        <a:off x="51" y="956048"/>
        <a:ext cx="4913783" cy="2997539"/>
      </dsp:txXfrm>
    </dsp:sp>
    <dsp:sp modelId="{4080D210-62EB-40E6-91DB-83A52881B0E0}">
      <dsp:nvSpPr>
        <dsp:cNvPr id="0" name=""/>
        <dsp:cNvSpPr/>
      </dsp:nvSpPr>
      <dsp:spPr>
        <a:xfrm>
          <a:off x="5601764" y="207248"/>
          <a:ext cx="4913783" cy="748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Financial Loss</a:t>
          </a:r>
        </a:p>
      </dsp:txBody>
      <dsp:txXfrm>
        <a:off x="5601764" y="207248"/>
        <a:ext cx="4913783" cy="748800"/>
      </dsp:txXfrm>
    </dsp:sp>
    <dsp:sp modelId="{4AB7E076-979B-4798-AE09-EB30C8D7C7D7}">
      <dsp:nvSpPr>
        <dsp:cNvPr id="0" name=""/>
        <dsp:cNvSpPr/>
      </dsp:nvSpPr>
      <dsp:spPr>
        <a:xfrm>
          <a:off x="5601764" y="956048"/>
          <a:ext cx="4913783" cy="299753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/>
            <a:t>Epic Games: $245M for using deceptive payment patterns.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err="1"/>
            <a:t>Noom</a:t>
          </a:r>
          <a:r>
            <a:rPr lang="en-US" sz="2600" kern="1200" dirty="0"/>
            <a:t>: $62M for using deceptive auto-renewal practice.</a:t>
          </a:r>
        </a:p>
      </dsp:txBody>
      <dsp:txXfrm>
        <a:off x="5601764" y="956048"/>
        <a:ext cx="4913783" cy="29975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56CF4-7713-44A9-9E4E-71F64011CDAA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2B5E-C036-4E14-8DF1-6DB4D5FBC9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72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>
            <a:extLst>
              <a:ext uri="{FF2B5EF4-FFF2-40B4-BE49-F238E27FC236}">
                <a16:creationId xmlns:a16="http://schemas.microsoft.com/office/drawing/2014/main" id="{78D65312-0D53-FB86-9FC3-B6748205E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6787" name="Rectangle 3">
            <a:extLst>
              <a:ext uri="{FF2B5EF4-FFF2-40B4-BE49-F238E27FC236}">
                <a16:creationId xmlns:a16="http://schemas.microsoft.com/office/drawing/2014/main" id="{BD0D9B04-614C-5CB6-86F3-027682405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</a:pPr>
            <a:r>
              <a:rPr lang="en-US" altLang="en-US" sz="1300">
                <a:solidFill>
                  <a:srgbClr val="993300"/>
                </a:solidFill>
              </a:rPr>
              <a:t>Self-discovery 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289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713A-DD95-41BB-A8E1-76AFDA183EDC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7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3FB7E-3EF4-4F89-B3EC-F99DF81AD6DB}" type="datetime1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60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4C0B6-1FF6-42AC-A469-67546DB20588}" type="datetime1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21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4E3F-B7C4-4371-BF6A-EB62F4BF56AB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11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7F3A-8E69-4F24-9DF0-C1A386A9E8F5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21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3303632" y="6320000"/>
            <a:ext cx="8325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566931" y="554200"/>
            <a:ext cx="24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200333" y="767933"/>
            <a:ext cx="8428800" cy="8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213483" y="2127701"/>
            <a:ext cx="8428800" cy="4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1349600" y="6509100"/>
            <a:ext cx="731600" cy="3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buSzPts val="770"/>
              <a:buNone/>
              <a:defRPr sz="1387"/>
            </a:lvl1pPr>
            <a:lvl2pPr lvl="1">
              <a:lnSpc>
                <a:spcPct val="80000"/>
              </a:lnSpc>
              <a:buSzPts val="770"/>
              <a:buNone/>
              <a:defRPr sz="1387"/>
            </a:lvl2pPr>
            <a:lvl3pPr lvl="2">
              <a:lnSpc>
                <a:spcPct val="80000"/>
              </a:lnSpc>
              <a:buSzPts val="770"/>
              <a:buNone/>
              <a:defRPr sz="1387"/>
            </a:lvl3pPr>
            <a:lvl4pPr lvl="3">
              <a:lnSpc>
                <a:spcPct val="80000"/>
              </a:lnSpc>
              <a:buSzPts val="770"/>
              <a:buNone/>
              <a:defRPr sz="1387"/>
            </a:lvl4pPr>
            <a:lvl5pPr lvl="4">
              <a:lnSpc>
                <a:spcPct val="80000"/>
              </a:lnSpc>
              <a:buSzPts val="770"/>
              <a:buNone/>
              <a:defRPr sz="1387"/>
            </a:lvl5pPr>
            <a:lvl6pPr lvl="5">
              <a:lnSpc>
                <a:spcPct val="80000"/>
              </a:lnSpc>
              <a:buSzPts val="770"/>
              <a:buNone/>
              <a:defRPr sz="1387"/>
            </a:lvl6pPr>
            <a:lvl7pPr lvl="6">
              <a:lnSpc>
                <a:spcPct val="80000"/>
              </a:lnSpc>
              <a:buSzPts val="770"/>
              <a:buNone/>
              <a:defRPr sz="1387"/>
            </a:lvl7pPr>
            <a:lvl8pPr lvl="7">
              <a:lnSpc>
                <a:spcPct val="80000"/>
              </a:lnSpc>
              <a:buSzPts val="770"/>
              <a:buNone/>
              <a:defRPr sz="1387"/>
            </a:lvl8pPr>
            <a:lvl9pPr lvl="8">
              <a:lnSpc>
                <a:spcPct val="80000"/>
              </a:lnSpc>
              <a:buSzPts val="770"/>
              <a:buNone/>
              <a:defRPr sz="1387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" name="Google Shape;22;p4">
            <a:extLst>
              <a:ext uri="{FF2B5EF4-FFF2-40B4-BE49-F238E27FC236}">
                <a16:creationId xmlns:a16="http://schemas.microsoft.com/office/drawing/2014/main" id="{F6CC7510-44EE-85EE-70EB-82F0BCA716F0}"/>
              </a:ext>
            </a:extLst>
          </p:cNvPr>
          <p:cNvCxnSpPr>
            <a:cxnSpLocks/>
          </p:cNvCxnSpPr>
          <p:nvPr userDrawn="1"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24;p4">
            <a:extLst>
              <a:ext uri="{FF2B5EF4-FFF2-40B4-BE49-F238E27FC236}">
                <a16:creationId xmlns:a16="http://schemas.microsoft.com/office/drawing/2014/main" id="{E3B73946-32FE-B8CF-EDC7-E5CE513B9A15}"/>
              </a:ext>
            </a:extLst>
          </p:cNvPr>
          <p:cNvCxnSpPr>
            <a:cxnSpLocks/>
          </p:cNvCxnSpPr>
          <p:nvPr userDrawn="1"/>
        </p:nvCxnSpPr>
        <p:spPr>
          <a:xfrm>
            <a:off x="618836" y="554182"/>
            <a:ext cx="192495" cy="18"/>
          </a:xfrm>
          <a:prstGeom prst="straightConnector1">
            <a:avLst/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Google Shape;52;p13">
            <a:extLst>
              <a:ext uri="{FF2B5EF4-FFF2-40B4-BE49-F238E27FC236}">
                <a16:creationId xmlns:a16="http://schemas.microsoft.com/office/drawing/2014/main" id="{D10024B2-B07E-E458-125F-27911302FA8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41449" b="42366"/>
          <a:stretch/>
        </p:blipFill>
        <p:spPr>
          <a:xfrm>
            <a:off x="10092596" y="168460"/>
            <a:ext cx="1536636" cy="24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5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278165"/>
            <a:ext cx="979054" cy="747070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4200"/>
            <a:ext cx="10515600" cy="109954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FF6600"/>
                </a:solidFill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855"/>
            <a:ext cx="10515600" cy="45119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AC37-6999-4154-83D1-50B2676C0A95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Google Shape;22;p4">
            <a:extLst>
              <a:ext uri="{FF2B5EF4-FFF2-40B4-BE49-F238E27FC236}">
                <a16:creationId xmlns:a16="http://schemas.microsoft.com/office/drawing/2014/main" id="{BCB91DE2-99F6-31B9-EE68-77D1D19FF851}"/>
              </a:ext>
            </a:extLst>
          </p:cNvPr>
          <p:cNvCxnSpPr>
            <a:cxnSpLocks/>
          </p:cNvCxnSpPr>
          <p:nvPr userDrawn="1"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24;p4">
            <a:extLst>
              <a:ext uri="{FF2B5EF4-FFF2-40B4-BE49-F238E27FC236}">
                <a16:creationId xmlns:a16="http://schemas.microsoft.com/office/drawing/2014/main" id="{1272C292-0E96-AF51-693B-F87D53B8BBD8}"/>
              </a:ext>
            </a:extLst>
          </p:cNvPr>
          <p:cNvCxnSpPr>
            <a:cxnSpLocks/>
          </p:cNvCxnSpPr>
          <p:nvPr userDrawn="1"/>
        </p:nvCxnSpPr>
        <p:spPr>
          <a:xfrm>
            <a:off x="618836" y="554182"/>
            <a:ext cx="192495" cy="18"/>
          </a:xfrm>
          <a:prstGeom prst="straightConnector1">
            <a:avLst/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Google Shape;52;p13">
            <a:extLst>
              <a:ext uri="{FF2B5EF4-FFF2-40B4-BE49-F238E27FC236}">
                <a16:creationId xmlns:a16="http://schemas.microsoft.com/office/drawing/2014/main" id="{D8632915-D4A6-97D3-51B3-65B9B106787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41449" b="42366"/>
          <a:stretch/>
        </p:blipFill>
        <p:spPr>
          <a:xfrm>
            <a:off x="10092596" y="168460"/>
            <a:ext cx="1536636" cy="24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40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2410-A40B-4E23-BCF8-D2FC758D2B76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5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0" y="278166"/>
            <a:ext cx="1717963" cy="1051870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20F5-BDF1-4809-9E16-142E7EC1A862}" type="datetime1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EDD2E6-D85D-B02A-AEC3-07A26702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200"/>
            <a:ext cx="10515600" cy="1099543"/>
          </a:xfrm>
        </p:spPr>
        <p:txBody>
          <a:bodyPr/>
          <a:lstStyle>
            <a:lvl1pPr>
              <a:defRPr>
                <a:solidFill>
                  <a:srgbClr val="FF6600"/>
                </a:solidFill>
              </a:defRPr>
            </a:lvl1pPr>
          </a:lstStyle>
          <a:p>
            <a:r>
              <a:rPr lang="en-US" dirty="0"/>
              <a:t>Objective </a:t>
            </a:r>
          </a:p>
        </p:txBody>
      </p:sp>
      <p:cxnSp>
        <p:nvCxnSpPr>
          <p:cNvPr id="10" name="Google Shape;22;p4">
            <a:extLst>
              <a:ext uri="{FF2B5EF4-FFF2-40B4-BE49-F238E27FC236}">
                <a16:creationId xmlns:a16="http://schemas.microsoft.com/office/drawing/2014/main" id="{4B02B808-689C-8B28-7A91-F4A3D197B73D}"/>
              </a:ext>
            </a:extLst>
          </p:cNvPr>
          <p:cNvCxnSpPr>
            <a:cxnSpLocks/>
          </p:cNvCxnSpPr>
          <p:nvPr userDrawn="1"/>
        </p:nvCxnSpPr>
        <p:spPr>
          <a:xfrm>
            <a:off x="3303632" y="554200"/>
            <a:ext cx="8325600" cy="0"/>
          </a:xfrm>
          <a:prstGeom prst="straightConnector1">
            <a:avLst/>
          </a:prstGeom>
          <a:noFill/>
          <a:ln w="3810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24;p4">
            <a:extLst>
              <a:ext uri="{FF2B5EF4-FFF2-40B4-BE49-F238E27FC236}">
                <a16:creationId xmlns:a16="http://schemas.microsoft.com/office/drawing/2014/main" id="{64674416-E14D-1F50-2DC1-5A81D3A50CFD}"/>
              </a:ext>
            </a:extLst>
          </p:cNvPr>
          <p:cNvCxnSpPr>
            <a:cxnSpLocks/>
          </p:cNvCxnSpPr>
          <p:nvPr userDrawn="1"/>
        </p:nvCxnSpPr>
        <p:spPr>
          <a:xfrm>
            <a:off x="618836" y="554182"/>
            <a:ext cx="192495" cy="18"/>
          </a:xfrm>
          <a:prstGeom prst="straightConnector1">
            <a:avLst/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" name="Google Shape;52;p13">
            <a:extLst>
              <a:ext uri="{FF2B5EF4-FFF2-40B4-BE49-F238E27FC236}">
                <a16:creationId xmlns:a16="http://schemas.microsoft.com/office/drawing/2014/main" id="{AFA7AAA8-F1B9-EC4C-CA77-11492AC21D5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41449" b="42366"/>
          <a:stretch/>
        </p:blipFill>
        <p:spPr>
          <a:xfrm>
            <a:off x="10092596" y="168460"/>
            <a:ext cx="1536636" cy="24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27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10885-16AB-4AC4-8613-237B45C25489}" type="datetime1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9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1C140-7D27-431C-AEB8-892258F61692}" type="datetime1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88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559D4-A8B3-49D2-AF75-6BCEF4B5344B}" type="datetime1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69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F2A2C-9067-4985-85F0-D99C103E33BE}" type="datetime1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57BF-54CE-4BEB-9EF8-055847B6337E}" type="datetime1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6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83" r:id="rId3"/>
    <p:sldLayoutId id="2147483684" r:id="rId4"/>
    <p:sldLayoutId id="2147483685" r:id="rId5"/>
    <p:sldLayoutId id="2147483686" r:id="rId6"/>
    <p:sldLayoutId id="2147483680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r2714@rit.edu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ceptive.design/types/fake-scarcit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32B8F-0108-2DC6-6CF6-E59E90804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299" y="3440659"/>
            <a:ext cx="10963275" cy="1461337"/>
          </a:xfrm>
        </p:spPr>
        <p:txBody>
          <a:bodyPr>
            <a:normAutofit/>
          </a:bodyPr>
          <a:lstStyle/>
          <a:p>
            <a:pPr algn="ctr"/>
            <a:r>
              <a:rPr lang="en-US"/>
              <a:t>Attention Deceptive Designs in Digital Interfaces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24C6E5-9022-B16D-D02A-672E5EB9B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6401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US"/>
              <a:t>Muhammad Raees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955A5-395A-EA55-F4D4-0A1393528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7" b="21333"/>
          <a:stretch/>
        </p:blipFill>
        <p:spPr>
          <a:xfrm>
            <a:off x="838201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D6296F7-9D54-1C8E-D52C-2BF0A2C0CF79}"/>
              </a:ext>
            </a:extLst>
          </p:cNvPr>
          <p:cNvSpPr txBox="1"/>
          <p:nvPr/>
        </p:nvSpPr>
        <p:spPr>
          <a:xfrm>
            <a:off x="3771153" y="5468520"/>
            <a:ext cx="464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mr2714@rit.edu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EDFBD67C-76DF-31FA-6631-6B233B906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29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Deceptive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of 53,000 pages from 11,000 websites showed that 11% of the sites featured designs that were </a:t>
            </a:r>
          </a:p>
          <a:p>
            <a:pPr lvl="1"/>
            <a:r>
              <a:rPr lang="en-US" dirty="0"/>
              <a:t>Aggressive</a:t>
            </a:r>
          </a:p>
          <a:p>
            <a:pPr lvl="1"/>
            <a:r>
              <a:rPr lang="en-US" dirty="0"/>
              <a:t>Misleading</a:t>
            </a:r>
          </a:p>
          <a:p>
            <a:pPr lvl="1"/>
            <a:r>
              <a:rPr lang="en-US" dirty="0"/>
              <a:t>Deceitful</a:t>
            </a:r>
          </a:p>
          <a:p>
            <a:pPr lvl="1"/>
            <a:r>
              <a:rPr lang="en-US" dirty="0"/>
              <a:t>Potentially unlawful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9244" y="6408107"/>
            <a:ext cx="102357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A Study by Princeton University on dark patterns. </a:t>
            </a:r>
          </a:p>
        </p:txBody>
      </p:sp>
    </p:spTree>
    <p:extLst>
      <p:ext uri="{BB962C8B-B14F-4D97-AF65-F5344CB8AC3E}">
        <p14:creationId xmlns:p14="http://schemas.microsoft.com/office/powerpoint/2010/main" val="106210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06C0-0024-8C47-A4FB-EB8AC97CD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Can you recall any deceptive design/pattern that you have observed while using apps/web?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7ADE-2210-5158-6A59-68C27D978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24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https://uploads-ssl.webflow.com/641217de62a24ec31629c2c4/642b1fe3e64832deb389016c_JwWF1KVXFxbVTj3V5Ze1WHilxQy5x-j5rxqcAZtkxT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131" y="675669"/>
            <a:ext cx="7574241" cy="56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8516" y="6331996"/>
            <a:ext cx="8545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Shopify app “Sales &amp; Stock Counter” is made by a company called </a:t>
            </a:r>
            <a:r>
              <a:rPr lang="en-US" sz="1200" u="sng" dirty="0" err="1">
                <a:hlinkClick r:id="rId3"/>
              </a:rPr>
              <a:t>HeyMerch</a:t>
            </a:r>
            <a:r>
              <a:rPr lang="en-US" sz="12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53777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25915-8394-7D99-5F96-3A9643834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Deceptive Mechanisms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002DD-8E72-85BA-3DEF-41DF08EAE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Specialized mechanisms targeted for attention. 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Automate User Experience</a:t>
            </a:r>
          </a:p>
          <a:p>
            <a:pPr lvl="1"/>
            <a:r>
              <a:rPr lang="en-US" dirty="0"/>
              <a:t>Exploit Psychological Vulnerabilities</a:t>
            </a:r>
          </a:p>
          <a:p>
            <a:r>
              <a:rPr lang="en-US" dirty="0"/>
              <a:t>Impact</a:t>
            </a:r>
          </a:p>
          <a:p>
            <a:pPr lvl="1"/>
            <a:r>
              <a:rPr lang="en-US" dirty="0"/>
              <a:t>Lost sense of agency </a:t>
            </a:r>
          </a:p>
          <a:p>
            <a:pPr lvl="1"/>
            <a:r>
              <a:rPr lang="en-US" dirty="0"/>
              <a:t>Lost perception of trust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BBFEF-9981-D4D0-61E6-4E003E83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0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072E1-C384-0248-39D4-0890C0E3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Deceptive Design Method</a:t>
            </a:r>
            <a:br>
              <a:rPr lang="en-US" dirty="0"/>
            </a:br>
            <a:r>
              <a:rPr lang="en-US" sz="2400" dirty="0"/>
              <a:t>Automate User Experience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39155-DFCA-918E-D0CC-C9183F505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user experience is beneficial but can also be used for deception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Pre-selected </a:t>
            </a:r>
            <a:r>
              <a:rPr lang="en-US" dirty="0" smtClean="0"/>
              <a:t>defaults</a:t>
            </a:r>
          </a:p>
          <a:p>
            <a:pPr lvl="1"/>
            <a:r>
              <a:rPr lang="en-US" dirty="0" smtClean="0"/>
              <a:t>Compulsion Loops.</a:t>
            </a:r>
            <a:endParaRPr lang="en-US" dirty="0"/>
          </a:p>
          <a:p>
            <a:r>
              <a:rPr lang="en-US" dirty="0" smtClean="0"/>
              <a:t>Obstruction </a:t>
            </a:r>
            <a:r>
              <a:rPr lang="en-US" dirty="0"/>
              <a:t>of Information </a:t>
            </a:r>
          </a:p>
          <a:p>
            <a:pPr lvl="1"/>
            <a:r>
              <a:rPr lang="en-US" dirty="0"/>
              <a:t>Hiding controls.</a:t>
            </a:r>
          </a:p>
          <a:p>
            <a:pPr lvl="1"/>
            <a:r>
              <a:rPr lang="en-US" dirty="0"/>
              <a:t>Auto-play.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14E11-57DC-1B3E-944F-4FF2FDE6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8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3E4B-8136-9DD6-F783-337EB1D5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Deceptive Design Method </a:t>
            </a:r>
            <a:br>
              <a:rPr lang="en-US" dirty="0"/>
            </a:br>
            <a:r>
              <a:rPr lang="en-US" sz="2400" dirty="0"/>
              <a:t>Psychological Vulnerabilities 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AA9A9-E77C-FFF1-2320-A606A6CA5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Immediate Gratification</a:t>
            </a:r>
          </a:p>
          <a:p>
            <a:pPr lvl="1"/>
            <a:r>
              <a:rPr lang="en-US" dirty="0" smtClean="0"/>
              <a:t>Follow </a:t>
            </a:r>
            <a:r>
              <a:rPr lang="en-US" dirty="0"/>
              <a:t>an intuitive path to avoid obstruction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Scarcity </a:t>
            </a:r>
            <a:r>
              <a:rPr lang="en-US" dirty="0"/>
              <a:t>and Urgency</a:t>
            </a:r>
          </a:p>
          <a:p>
            <a:pPr lvl="1"/>
            <a:r>
              <a:rPr lang="en-US" dirty="0"/>
              <a:t>Create fear of missing something.</a:t>
            </a:r>
          </a:p>
          <a:p>
            <a:pPr lvl="1"/>
            <a:r>
              <a:rPr lang="en-US" dirty="0"/>
              <a:t>Influence by actions of others.</a:t>
            </a:r>
          </a:p>
          <a:p>
            <a:r>
              <a:rPr lang="en-US" dirty="0"/>
              <a:t>Element of surprise</a:t>
            </a:r>
          </a:p>
          <a:p>
            <a:pPr lvl="1"/>
            <a:r>
              <a:rPr lang="en-US" dirty="0" smtClean="0"/>
              <a:t>Hope </a:t>
            </a:r>
            <a:r>
              <a:rPr lang="en-US" dirty="0"/>
              <a:t>for something new to </a:t>
            </a:r>
            <a:r>
              <a:rPr lang="en-US" dirty="0" smtClean="0"/>
              <a:t>appear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Uncertainty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Temptation.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72B7A-28C9-602A-04BD-1FAECA51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7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0784-ACD0-4E28-593C-E57E2727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Impacts of Deceptive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368C5-0511-F1CF-5ED2-913CAA560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Agency Loss – Decreased perception of self-initiated actions. </a:t>
            </a:r>
          </a:p>
          <a:p>
            <a:pPr lvl="1"/>
            <a:r>
              <a:rPr lang="en-US" dirty="0"/>
              <a:t>Product/Content (forcefully) </a:t>
            </a:r>
            <a:r>
              <a:rPr lang="en-US" dirty="0" smtClean="0"/>
              <a:t>recommend</a:t>
            </a:r>
            <a:endParaRPr lang="en-US" dirty="0"/>
          </a:p>
          <a:p>
            <a:pPr lvl="1"/>
            <a:r>
              <a:rPr lang="en-US" dirty="0"/>
              <a:t>Pre-selected </a:t>
            </a:r>
            <a:r>
              <a:rPr lang="en-US" dirty="0" smtClean="0"/>
              <a:t>options</a:t>
            </a:r>
            <a:endParaRPr lang="en-US" dirty="0"/>
          </a:p>
          <a:p>
            <a:pPr lvl="1"/>
            <a:r>
              <a:rPr lang="en-US" dirty="0"/>
              <a:t>Information </a:t>
            </a:r>
            <a:r>
              <a:rPr lang="en-US" dirty="0" smtClean="0"/>
              <a:t>disguise</a:t>
            </a:r>
            <a:endParaRPr lang="en-US" dirty="0"/>
          </a:p>
          <a:p>
            <a:r>
              <a:rPr lang="en-US" dirty="0" smtClean="0"/>
              <a:t>Lost Trust</a:t>
            </a:r>
            <a:endParaRPr lang="en-US" dirty="0"/>
          </a:p>
          <a:p>
            <a:pPr lvl="1"/>
            <a:r>
              <a:rPr lang="en-US" dirty="0"/>
              <a:t>Damage product/client </a:t>
            </a:r>
            <a:r>
              <a:rPr lang="en-US" dirty="0" smtClean="0"/>
              <a:t>reputation</a:t>
            </a:r>
            <a:endParaRPr lang="en-US" dirty="0"/>
          </a:p>
          <a:p>
            <a:pPr lvl="1"/>
            <a:r>
              <a:rPr lang="en-US" dirty="0"/>
              <a:t>Engagement, subscriptions, and purchases are negatively affected in the long </a:t>
            </a:r>
            <a:r>
              <a:rPr lang="en-US" dirty="0" smtClean="0"/>
              <a:t>run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CCA16-4708-B6FC-7026-B9D1E17B0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9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Fake urgency</a:t>
            </a:r>
          </a:p>
          <a:p>
            <a:r>
              <a:rPr lang="en-US" dirty="0"/>
              <a:t>Roach Motel</a:t>
            </a:r>
          </a:p>
          <a:p>
            <a:r>
              <a:rPr lang="en-US" dirty="0"/>
              <a:t>Disguised ads</a:t>
            </a:r>
          </a:p>
          <a:p>
            <a:r>
              <a:rPr lang="en-US" dirty="0"/>
              <a:t>Hidden Costs</a:t>
            </a:r>
          </a:p>
          <a:p>
            <a:r>
              <a:rPr lang="en-US" dirty="0"/>
              <a:t>Obstruction</a:t>
            </a:r>
          </a:p>
          <a:p>
            <a:r>
              <a:rPr lang="en-US" dirty="0"/>
              <a:t>Visual </a:t>
            </a:r>
            <a:r>
              <a:rPr lang="en-US" dirty="0" smtClean="0"/>
              <a:t>Interference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Abstract </a:t>
            </a:r>
          </a:p>
          <a:p>
            <a:pPr lvl="1"/>
            <a:r>
              <a:rPr lang="en-US" dirty="0"/>
              <a:t>Infinite Scroll </a:t>
            </a:r>
          </a:p>
          <a:p>
            <a:pPr lvl="1"/>
            <a:r>
              <a:rPr lang="en-US" dirty="0"/>
              <a:t>Pull-to-refresh</a:t>
            </a:r>
          </a:p>
          <a:p>
            <a:pPr lvl="1"/>
            <a:r>
              <a:rPr lang="en-US" dirty="0"/>
              <a:t>Play by Appointment </a:t>
            </a:r>
          </a:p>
          <a:p>
            <a:pPr lvl="1"/>
            <a:r>
              <a:rPr lang="en-US" dirty="0"/>
              <a:t>Auto-play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Deceptive Design Patterns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0" y="5112327"/>
            <a:ext cx="4347556" cy="10598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https://occ-0-2794-2219.1.nflxso.net/dnm/api/v6/tx1O544a9T7n8Z_G12qaboulQQE/AAAABVROqYycrDbabumVLaxpvWP-m-ht-zaNpcCCBqCKI0Wmx_MxjA13rB6ceN8we4qSoILl8me8-hB75nK3bI-4_cGnoUwfT3M8Vmjkt5QYyzIyBwkTPoQ6CvTwzx0CWxxBQAQ-wxRKBcAcrRkJKIN7Gmkb4QBwAQ3zwjOE3mG5ZNEEPVFxWP-TNg.png?r=9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54" y="5174280"/>
            <a:ext cx="4159847" cy="93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311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3B51B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Fake Urgency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736" y="1979964"/>
            <a:ext cx="8875673" cy="3808299"/>
          </a:xfrm>
        </p:spPr>
        <p:txBody>
          <a:bodyPr/>
          <a:lstStyle/>
          <a:p>
            <a:pPr marL="192024" indent="-192024" defTabSz="768096">
              <a:spcBef>
                <a:spcPts val="840"/>
              </a:spcBef>
            </a:pPr>
            <a:r>
              <a:rPr lang="en-US" sz="235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time pressure on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99682" y="5864017"/>
            <a:ext cx="2315393" cy="308183"/>
          </a:xfrm>
        </p:spPr>
        <p:txBody>
          <a:bodyPr/>
          <a:lstStyle/>
          <a:p>
            <a:pPr defTabSz="768096">
              <a:spcAft>
                <a:spcPts val="600"/>
              </a:spcAft>
            </a:pPr>
            <a:fld id="{51845F5A-061D-4825-9AE9-D7794091C6CF}" type="slidenum">
              <a:rPr lang="en-US" sz="100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768096"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028" name="Picture 4" descr="https://uploads-ssl.webflow.com/641217de62a24ec31629c2c4/642af31b6f5401da2d6440b1_xyl3sWnwybLOl9cWB-8Hek5c_YM89jLfeQwm3b29gEE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41" y="2856271"/>
            <a:ext cx="4657243" cy="349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s-ssl.webflow.com/641217de62a24ec31629c2c4/642af31b6f54017cf06440b2_YYvnhsoCxgUw8KH5HeDVlon5JLgu-iRn0cIT-8hB04o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161" y="2854412"/>
            <a:ext cx="4632065" cy="347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9174" y="6479967"/>
            <a:ext cx="7741364" cy="247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US" sz="1008" kern="1200" dirty="0">
                <a:solidFill>
                  <a:srgbClr val="000000"/>
                </a:solidFill>
                <a:latin typeface="Merriweather"/>
                <a:ea typeface="+mn-ea"/>
                <a:cs typeface="+mn-cs"/>
              </a:rPr>
              <a:t>“</a:t>
            </a:r>
            <a:r>
              <a:rPr lang="en-US" sz="1008" kern="1200" dirty="0" err="1">
                <a:solidFill>
                  <a:srgbClr val="000000"/>
                </a:solidFill>
                <a:latin typeface="Merriweather"/>
                <a:ea typeface="+mn-ea"/>
                <a:cs typeface="+mn-cs"/>
              </a:rPr>
              <a:t>Hurrify</a:t>
            </a:r>
            <a:r>
              <a:rPr lang="en-US" sz="1008" kern="1200" dirty="0">
                <a:solidFill>
                  <a:srgbClr val="000000"/>
                </a:solidFill>
                <a:latin typeface="Merriweather"/>
                <a:ea typeface="+mn-ea"/>
                <a:cs typeface="+mn-cs"/>
              </a:rPr>
              <a:t>” can be used to create various fake urgency messages, one of which is a fake countdown timer.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4722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Roach Motel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Hiding options deep to delete your account.</a:t>
            </a:r>
          </a:p>
          <a:p>
            <a:pPr lvl="1"/>
            <a:r>
              <a:rPr lang="en-US" sz="2000" dirty="0"/>
              <a:t>Social </a:t>
            </a:r>
            <a:r>
              <a:rPr lang="en-US" sz="2000" dirty="0" smtClean="0"/>
              <a:t>Media</a:t>
            </a:r>
            <a:endParaRPr lang="en-US" sz="2000" dirty="0"/>
          </a:p>
          <a:p>
            <a:pPr lvl="1"/>
            <a:r>
              <a:rPr lang="en-US" sz="2000" dirty="0"/>
              <a:t>Prolong the </a:t>
            </a:r>
            <a:r>
              <a:rPr lang="en-US" sz="2000" dirty="0" smtClean="0"/>
              <a:t>process</a:t>
            </a:r>
            <a:endParaRPr lang="en-US" sz="2000" dirty="0"/>
          </a:p>
        </p:txBody>
      </p:sp>
      <p:pic>
        <p:nvPicPr>
          <p:cNvPr id="6" name="Picture 5" descr="A maze with a bug and arrow&#10;&#10;Description automatically generated"/>
          <p:cNvPicPr>
            <a:picLocks noChangeAspect="1"/>
          </p:cNvPicPr>
          <p:nvPr/>
        </p:nvPicPr>
        <p:blipFill rotWithShape="1">
          <a:blip r:embed="rId2"/>
          <a:srcRect t="3096" r="-1" b="-1"/>
          <a:stretch/>
        </p:blipFill>
        <p:spPr>
          <a:xfrm>
            <a:off x="6800986" y="1264567"/>
            <a:ext cx="4747547" cy="43572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845F5A-061D-4825-9AE9-D7794091C6CF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3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3553E-39B3-9FA8-CBC1-5147DA9B7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</a:t>
            </a:fld>
            <a:endParaRPr lang="en-US"/>
          </a:p>
        </p:txBody>
      </p:sp>
      <p:pic>
        <p:nvPicPr>
          <p:cNvPr id="5" name="Part-1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5E5CF987-3EF5-2875-E4B7-DDA07442DF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9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Disguised 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20</a:t>
            </a:fld>
            <a:endParaRPr lang="en-US"/>
          </a:p>
        </p:txBody>
      </p:sp>
      <p:pic>
        <p:nvPicPr>
          <p:cNvPr id="2052" name="Picture 4" descr="https://uploads-ssl.webflow.com/641217de62a24ec31629c2c4/642af3293e22860dd1211685_zr__JYN7c1IogtKvTaxSy9T0_ZyWLG5q1vax64rlQ-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t="3435" r="6635" b="4965"/>
          <a:stretch/>
        </p:blipFill>
        <p:spPr bwMode="auto">
          <a:xfrm>
            <a:off x="2876203" y="1559272"/>
            <a:ext cx="6853596" cy="51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68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Hidden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/>
              <a:t>Obscuring or omitting additional fees, charges, or costs </a:t>
            </a:r>
          </a:p>
        </p:txBody>
      </p:sp>
      <p:pic>
        <p:nvPicPr>
          <p:cNvPr id="2050" name="Picture 2" descr="https://uploads-ssl.webflow.com/641217de62a24ec31629c2c4/642af32767bf80cc8ab550c7_7IEmgvv5WCkiMrcQz2ufuwKySxbnkLztk3ivQUkzMa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7" r="8511"/>
          <a:stretch/>
        </p:blipFill>
        <p:spPr bwMode="auto">
          <a:xfrm>
            <a:off x="6094476" y="643467"/>
            <a:ext cx="5533631" cy="499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845F5A-061D-4825-9AE9-D7794091C6CF}" type="slidenum"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3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Obstruction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Deliberate obstacles make it difficult for users to take </a:t>
            </a:r>
            <a:r>
              <a:rPr lang="en-US" sz="2000" dirty="0" smtClean="0"/>
              <a:t>action</a:t>
            </a:r>
            <a:endParaRPr lang="en-US" sz="2000" dirty="0"/>
          </a:p>
        </p:txBody>
      </p:sp>
      <p:pic>
        <p:nvPicPr>
          <p:cNvPr id="5" name="Picture 4" descr="https://uploads-ssl.webflow.com/641217de62a24ec31629c2c4/642af32401bc6509565413ca_pp-FgPc9n8ronheAyRPhhIp66z32i2k6vPXnCJ9K8RU.png">
            <a:extLst>
              <a:ext uri="{FF2B5EF4-FFF2-40B4-BE49-F238E27FC236}">
                <a16:creationId xmlns:a16="http://schemas.microsoft.com/office/drawing/2014/main" id="{D1957469-F95A-DFFD-1E99-2FB19B00F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6" b="9819"/>
          <a:stretch/>
        </p:blipFill>
        <p:spPr bwMode="auto">
          <a:xfrm>
            <a:off x="5363169" y="1444740"/>
            <a:ext cx="6537789" cy="396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845F5A-061D-4825-9AE9-D7794091C6CF}" type="slidenum"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2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Visual Interference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Interfere with the visual design of a page to obscure, or disguise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845F5A-061D-4825-9AE9-D7794091C6CF}" type="slidenum"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https://uploads-ssl.webflow.com/641217de62a24ec31629c2c4/642af3246573959e725c7fbd_SYPVpPSaCeFWdEq147Y-9RfoLQNm6JYcKTnbPlXEyAA.png">
            <a:extLst>
              <a:ext uri="{FF2B5EF4-FFF2-40B4-BE49-F238E27FC236}">
                <a16:creationId xmlns:a16="http://schemas.microsoft.com/office/drawing/2014/main" id="{3FD0113E-6290-75A1-5E9A-0C2565B1E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3" r="30562"/>
          <a:stretch/>
        </p:blipFill>
        <p:spPr bwMode="auto">
          <a:xfrm>
            <a:off x="7162800" y="145659"/>
            <a:ext cx="2990850" cy="646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Blind">
            <a:extLst>
              <a:ext uri="{FF2B5EF4-FFF2-40B4-BE49-F238E27FC236}">
                <a16:creationId xmlns:a16="http://schemas.microsoft.com/office/drawing/2014/main" id="{D24A0152-0D90-7CA0-3462-BB2F92B99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5848" y="4725769"/>
            <a:ext cx="1887072" cy="188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6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identify a pattern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82" y="1653743"/>
            <a:ext cx="5570914" cy="32183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994" y="2433442"/>
            <a:ext cx="5444576" cy="392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2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identify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25</a:t>
            </a:fld>
            <a:endParaRPr lang="en-US"/>
          </a:p>
        </p:txBody>
      </p:sp>
      <p:pic>
        <p:nvPicPr>
          <p:cNvPr id="3076" name="Picture 4" descr="https://gizmodo.com.au/wp-content/uploads/2020/12/17/zvtkmwcgcydvfuu9xzig.jpg?resize=640,36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460" y="1920240"/>
            <a:ext cx="6609234" cy="371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330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A8886A6-5426-494B-96D8-D962D2BA0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3ED336-C09E-46E8-9774-B977D15FC5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2347"/>
            <a:ext cx="12191999" cy="6105653"/>
          </a:xfrm>
          <a:custGeom>
            <a:avLst/>
            <a:gdLst>
              <a:gd name="connsiteX0" fmla="*/ 7538181 w 12191999"/>
              <a:gd name="connsiteY0" fmla="*/ 484 h 6105653"/>
              <a:gd name="connsiteX1" fmla="*/ 7569993 w 12191999"/>
              <a:gd name="connsiteY1" fmla="*/ 5527 h 6105653"/>
              <a:gd name="connsiteX2" fmla="*/ 7587853 w 12191999"/>
              <a:gd name="connsiteY2" fmla="*/ 84028 h 6105653"/>
              <a:gd name="connsiteX3" fmla="*/ 7559278 w 12191999"/>
              <a:gd name="connsiteY3" fmla="*/ 325347 h 6105653"/>
              <a:gd name="connsiteX4" fmla="*/ 7795021 w 12191999"/>
              <a:gd name="connsiteY4" fmla="*/ 25878 h 6105653"/>
              <a:gd name="connsiteX5" fmla="*/ 7759302 w 12191999"/>
              <a:gd name="connsiteY5" fmla="*/ 249752 h 6105653"/>
              <a:gd name="connsiteX6" fmla="*/ 7852171 w 12191999"/>
              <a:gd name="connsiteY6" fmla="*/ 313717 h 6105653"/>
              <a:gd name="connsiteX7" fmla="*/ 8002190 w 12191999"/>
              <a:gd name="connsiteY7" fmla="*/ 418385 h 6105653"/>
              <a:gd name="connsiteX8" fmla="*/ 8084343 w 12191999"/>
              <a:gd name="connsiteY8" fmla="*/ 491072 h 6105653"/>
              <a:gd name="connsiteX9" fmla="*/ 8348662 w 12191999"/>
              <a:gd name="connsiteY9" fmla="*/ 520146 h 6105653"/>
              <a:gd name="connsiteX10" fmla="*/ 8637984 w 12191999"/>
              <a:gd name="connsiteY10" fmla="*/ 459090 h 6105653"/>
              <a:gd name="connsiteX11" fmla="*/ 8784431 w 12191999"/>
              <a:gd name="connsiteY11" fmla="*/ 290457 h 6105653"/>
              <a:gd name="connsiteX12" fmla="*/ 8948737 w 12191999"/>
              <a:gd name="connsiteY12" fmla="*/ 339884 h 6105653"/>
              <a:gd name="connsiteX13" fmla="*/ 8848725 w 12191999"/>
              <a:gd name="connsiteY13" fmla="*/ 697501 h 6105653"/>
              <a:gd name="connsiteX14" fmla="*/ 9238059 w 12191999"/>
              <a:gd name="connsiteY14" fmla="*/ 165437 h 6105653"/>
              <a:gd name="connsiteX15" fmla="*/ 9255919 w 12191999"/>
              <a:gd name="connsiteY15" fmla="*/ 255567 h 6105653"/>
              <a:gd name="connsiteX16" fmla="*/ 9477374 w 12191999"/>
              <a:gd name="connsiteY16" fmla="*/ 578295 h 6105653"/>
              <a:gd name="connsiteX17" fmla="*/ 9488091 w 12191999"/>
              <a:gd name="connsiteY17" fmla="*/ 595740 h 6105653"/>
              <a:gd name="connsiteX18" fmla="*/ 9627393 w 12191999"/>
              <a:gd name="connsiteY18" fmla="*/ 650981 h 6105653"/>
              <a:gd name="connsiteX19" fmla="*/ 9648824 w 12191999"/>
              <a:gd name="connsiteY19" fmla="*/ 825429 h 6105653"/>
              <a:gd name="connsiteX20" fmla="*/ 9616678 w 12191999"/>
              <a:gd name="connsiteY20" fmla="*/ 970802 h 6105653"/>
              <a:gd name="connsiteX21" fmla="*/ 9655968 w 12191999"/>
              <a:gd name="connsiteY21" fmla="*/ 1127805 h 6105653"/>
              <a:gd name="connsiteX22" fmla="*/ 9638109 w 12191999"/>
              <a:gd name="connsiteY22" fmla="*/ 1267362 h 6105653"/>
              <a:gd name="connsiteX23" fmla="*/ 9663111 w 12191999"/>
              <a:gd name="connsiteY23" fmla="*/ 1386568 h 6105653"/>
              <a:gd name="connsiteX24" fmla="*/ 9780984 w 12191999"/>
              <a:gd name="connsiteY24" fmla="*/ 1270269 h 6105653"/>
              <a:gd name="connsiteX25" fmla="*/ 9780984 w 12191999"/>
              <a:gd name="connsiteY25" fmla="*/ 1107452 h 6105653"/>
              <a:gd name="connsiteX26" fmla="*/ 9855993 w 12191999"/>
              <a:gd name="connsiteY26" fmla="*/ 991154 h 6105653"/>
              <a:gd name="connsiteX27" fmla="*/ 9991724 w 12191999"/>
              <a:gd name="connsiteY27" fmla="*/ 880670 h 6105653"/>
              <a:gd name="connsiteX28" fmla="*/ 10209609 w 12191999"/>
              <a:gd name="connsiteY28" fmla="*/ 491071 h 6105653"/>
              <a:gd name="connsiteX29" fmla="*/ 10291762 w 12191999"/>
              <a:gd name="connsiteY29" fmla="*/ 421292 h 6105653"/>
              <a:gd name="connsiteX30" fmla="*/ 9973865 w 12191999"/>
              <a:gd name="connsiteY30" fmla="*/ 1531941 h 6105653"/>
              <a:gd name="connsiteX31" fmla="*/ 10106024 w 12191999"/>
              <a:gd name="connsiteY31" fmla="*/ 1188861 h 6105653"/>
              <a:gd name="connsiteX32" fmla="*/ 10081022 w 12191999"/>
              <a:gd name="connsiteY32" fmla="*/ 1421458 h 6105653"/>
              <a:gd name="connsiteX33" fmla="*/ 10170318 w 12191999"/>
              <a:gd name="connsiteY33" fmla="*/ 1549385 h 6105653"/>
              <a:gd name="connsiteX34" fmla="*/ 10198893 w 12191999"/>
              <a:gd name="connsiteY34" fmla="*/ 1549385 h 6105653"/>
              <a:gd name="connsiteX35" fmla="*/ 10281046 w 12191999"/>
              <a:gd name="connsiteY35" fmla="*/ 1453439 h 6105653"/>
              <a:gd name="connsiteX36" fmla="*/ 10334625 w 12191999"/>
              <a:gd name="connsiteY36" fmla="*/ 1398198 h 6105653"/>
              <a:gd name="connsiteX37" fmla="*/ 10527506 w 12191999"/>
              <a:gd name="connsiteY37" fmla="*/ 1247010 h 6105653"/>
              <a:gd name="connsiteX38" fmla="*/ 10548937 w 12191999"/>
              <a:gd name="connsiteY38" fmla="*/ 1354586 h 6105653"/>
              <a:gd name="connsiteX39" fmla="*/ 10588228 w 12191999"/>
              <a:gd name="connsiteY39" fmla="*/ 1395290 h 6105653"/>
              <a:gd name="connsiteX40" fmla="*/ 10645378 w 12191999"/>
              <a:gd name="connsiteY40" fmla="*/ 1366216 h 6105653"/>
              <a:gd name="connsiteX41" fmla="*/ 10820400 w 12191999"/>
              <a:gd name="connsiteY41" fmla="*/ 1031858 h 6105653"/>
              <a:gd name="connsiteX42" fmla="*/ 10956131 w 12191999"/>
              <a:gd name="connsiteY42" fmla="*/ 1005691 h 6105653"/>
              <a:gd name="connsiteX43" fmla="*/ 10977562 w 12191999"/>
              <a:gd name="connsiteY43" fmla="*/ 1069655 h 6105653"/>
              <a:gd name="connsiteX44" fmla="*/ 10966847 w 12191999"/>
              <a:gd name="connsiteY44" fmla="*/ 1142341 h 6105653"/>
              <a:gd name="connsiteX45" fmla="*/ 11074003 w 12191999"/>
              <a:gd name="connsiteY45" fmla="*/ 1084192 h 6105653"/>
              <a:gd name="connsiteX46" fmla="*/ 11181159 w 12191999"/>
              <a:gd name="connsiteY46" fmla="*/ 848688 h 6105653"/>
              <a:gd name="connsiteX47" fmla="*/ 11238309 w 12191999"/>
              <a:gd name="connsiteY47" fmla="*/ 805077 h 6105653"/>
              <a:gd name="connsiteX48" fmla="*/ 11266884 w 12191999"/>
              <a:gd name="connsiteY48" fmla="*/ 863226 h 6105653"/>
              <a:gd name="connsiteX49" fmla="*/ 11277600 w 12191999"/>
              <a:gd name="connsiteY49" fmla="*/ 906838 h 6105653"/>
              <a:gd name="connsiteX50" fmla="*/ 11724084 w 12191999"/>
              <a:gd name="connsiteY50" fmla="*/ 5527 h 6105653"/>
              <a:gd name="connsiteX51" fmla="*/ 11727656 w 12191999"/>
              <a:gd name="connsiteY51" fmla="*/ 209048 h 6105653"/>
              <a:gd name="connsiteX52" fmla="*/ 11656218 w 12191999"/>
              <a:gd name="connsiteY52" fmla="*/ 409663 h 6105653"/>
              <a:gd name="connsiteX53" fmla="*/ 11666934 w 12191999"/>
              <a:gd name="connsiteY53" fmla="*/ 621907 h 6105653"/>
              <a:gd name="connsiteX54" fmla="*/ 11631215 w 12191999"/>
              <a:gd name="connsiteY54" fmla="*/ 822521 h 6105653"/>
              <a:gd name="connsiteX55" fmla="*/ 11631215 w 12191999"/>
              <a:gd name="connsiteY55" fmla="*/ 996969 h 6105653"/>
              <a:gd name="connsiteX56" fmla="*/ 11684793 w 12191999"/>
              <a:gd name="connsiteY56" fmla="*/ 834151 h 6105653"/>
              <a:gd name="connsiteX57" fmla="*/ 11774090 w 12191999"/>
              <a:gd name="connsiteY57" fmla="*/ 773095 h 6105653"/>
              <a:gd name="connsiteX58" fmla="*/ 11856243 w 12191999"/>
              <a:gd name="connsiteY58" fmla="*/ 793447 h 6105653"/>
              <a:gd name="connsiteX59" fmla="*/ 11831240 w 12191999"/>
              <a:gd name="connsiteY59" fmla="*/ 860319 h 6105653"/>
              <a:gd name="connsiteX60" fmla="*/ 11738371 w 12191999"/>
              <a:gd name="connsiteY60" fmla="*/ 938820 h 6105653"/>
              <a:gd name="connsiteX61" fmla="*/ 11795521 w 12191999"/>
              <a:gd name="connsiteY61" fmla="*/ 956264 h 6105653"/>
              <a:gd name="connsiteX62" fmla="*/ 11838384 w 12191999"/>
              <a:gd name="connsiteY62" fmla="*/ 1002784 h 6105653"/>
              <a:gd name="connsiteX63" fmla="*/ 11816952 w 12191999"/>
              <a:gd name="connsiteY63" fmla="*/ 1270269 h 6105653"/>
              <a:gd name="connsiteX64" fmla="*/ 11999118 w 12191999"/>
              <a:gd name="connsiteY64" fmla="*/ 1092915 h 6105653"/>
              <a:gd name="connsiteX65" fmla="*/ 12027693 w 12191999"/>
              <a:gd name="connsiteY65" fmla="*/ 979524 h 6105653"/>
              <a:gd name="connsiteX66" fmla="*/ 12102703 w 12191999"/>
              <a:gd name="connsiteY66" fmla="*/ 953357 h 6105653"/>
              <a:gd name="connsiteX67" fmla="*/ 12120562 w 12191999"/>
              <a:gd name="connsiteY67" fmla="*/ 1005691 h 6105653"/>
              <a:gd name="connsiteX68" fmla="*/ 12056268 w 12191999"/>
              <a:gd name="connsiteY68" fmla="*/ 1267362 h 6105653"/>
              <a:gd name="connsiteX69" fmla="*/ 12081272 w 12191999"/>
              <a:gd name="connsiteY69" fmla="*/ 1310974 h 6105653"/>
              <a:gd name="connsiteX70" fmla="*/ 12191999 w 12191999"/>
              <a:gd name="connsiteY70" fmla="*/ 1008598 h 6105653"/>
              <a:gd name="connsiteX71" fmla="*/ 12191999 w 12191999"/>
              <a:gd name="connsiteY71" fmla="*/ 6105653 h 6105653"/>
              <a:gd name="connsiteX72" fmla="*/ 0 w 12191999"/>
              <a:gd name="connsiteY72" fmla="*/ 6105653 h 6105653"/>
              <a:gd name="connsiteX73" fmla="*/ 0 w 12191999"/>
              <a:gd name="connsiteY73" fmla="*/ 927116 h 6105653"/>
              <a:gd name="connsiteX74" fmla="*/ 61930 w 12191999"/>
              <a:gd name="connsiteY74" fmla="*/ 902578 h 6105653"/>
              <a:gd name="connsiteX75" fmla="*/ 155971 w 12191999"/>
              <a:gd name="connsiteY75" fmla="*/ 883588 h 6105653"/>
              <a:gd name="connsiteX76" fmla="*/ 277414 w 12191999"/>
              <a:gd name="connsiteY76" fmla="*/ 802179 h 6105653"/>
              <a:gd name="connsiteX77" fmla="*/ 638174 w 12191999"/>
              <a:gd name="connsiteY77" fmla="*/ 430025 h 6105653"/>
              <a:gd name="connsiteX78" fmla="*/ 477440 w 12191999"/>
              <a:gd name="connsiteY78" fmla="*/ 784735 h 6105653"/>
              <a:gd name="connsiteX79" fmla="*/ 827483 w 12191999"/>
              <a:gd name="connsiteY79" fmla="*/ 418395 h 6105653"/>
              <a:gd name="connsiteX80" fmla="*/ 956071 w 12191999"/>
              <a:gd name="connsiteY80" fmla="*/ 241040 h 6105653"/>
              <a:gd name="connsiteX81" fmla="*/ 999268 w 12191999"/>
              <a:gd name="connsiteY81" fmla="*/ 192386 h 6105653"/>
              <a:gd name="connsiteX82" fmla="*/ 1031080 w 12191999"/>
              <a:gd name="connsiteY82" fmla="*/ 197429 h 6105653"/>
              <a:gd name="connsiteX83" fmla="*/ 1048940 w 12191999"/>
              <a:gd name="connsiteY83" fmla="*/ 275930 h 6105653"/>
              <a:gd name="connsiteX84" fmla="*/ 1020365 w 12191999"/>
              <a:gd name="connsiteY84" fmla="*/ 517249 h 6105653"/>
              <a:gd name="connsiteX85" fmla="*/ 1256108 w 12191999"/>
              <a:gd name="connsiteY85" fmla="*/ 217780 h 6105653"/>
              <a:gd name="connsiteX86" fmla="*/ 1220389 w 12191999"/>
              <a:gd name="connsiteY86" fmla="*/ 441654 h 6105653"/>
              <a:gd name="connsiteX87" fmla="*/ 1313258 w 12191999"/>
              <a:gd name="connsiteY87" fmla="*/ 505619 h 6105653"/>
              <a:gd name="connsiteX88" fmla="*/ 1463277 w 12191999"/>
              <a:gd name="connsiteY88" fmla="*/ 610287 h 6105653"/>
              <a:gd name="connsiteX89" fmla="*/ 1545430 w 12191999"/>
              <a:gd name="connsiteY89" fmla="*/ 682974 h 6105653"/>
              <a:gd name="connsiteX90" fmla="*/ 1809749 w 12191999"/>
              <a:gd name="connsiteY90" fmla="*/ 712048 h 6105653"/>
              <a:gd name="connsiteX91" fmla="*/ 2099071 w 12191999"/>
              <a:gd name="connsiteY91" fmla="*/ 650992 h 6105653"/>
              <a:gd name="connsiteX92" fmla="*/ 2245518 w 12191999"/>
              <a:gd name="connsiteY92" fmla="*/ 482359 h 6105653"/>
              <a:gd name="connsiteX93" fmla="*/ 2409824 w 12191999"/>
              <a:gd name="connsiteY93" fmla="*/ 531786 h 6105653"/>
              <a:gd name="connsiteX94" fmla="*/ 2309812 w 12191999"/>
              <a:gd name="connsiteY94" fmla="*/ 889403 h 6105653"/>
              <a:gd name="connsiteX95" fmla="*/ 2699146 w 12191999"/>
              <a:gd name="connsiteY95" fmla="*/ 357339 h 6105653"/>
              <a:gd name="connsiteX96" fmla="*/ 2717006 w 12191999"/>
              <a:gd name="connsiteY96" fmla="*/ 447469 h 6105653"/>
              <a:gd name="connsiteX97" fmla="*/ 2938461 w 12191999"/>
              <a:gd name="connsiteY97" fmla="*/ 770197 h 6105653"/>
              <a:gd name="connsiteX98" fmla="*/ 2949178 w 12191999"/>
              <a:gd name="connsiteY98" fmla="*/ 787642 h 6105653"/>
              <a:gd name="connsiteX99" fmla="*/ 3088480 w 12191999"/>
              <a:gd name="connsiteY99" fmla="*/ 842883 h 6105653"/>
              <a:gd name="connsiteX100" fmla="*/ 3109911 w 12191999"/>
              <a:gd name="connsiteY100" fmla="*/ 1017331 h 6105653"/>
              <a:gd name="connsiteX101" fmla="*/ 3077765 w 12191999"/>
              <a:gd name="connsiteY101" fmla="*/ 1162704 h 6105653"/>
              <a:gd name="connsiteX102" fmla="*/ 3117055 w 12191999"/>
              <a:gd name="connsiteY102" fmla="*/ 1319707 h 6105653"/>
              <a:gd name="connsiteX103" fmla="*/ 3099196 w 12191999"/>
              <a:gd name="connsiteY103" fmla="*/ 1459264 h 6105653"/>
              <a:gd name="connsiteX104" fmla="*/ 3124198 w 12191999"/>
              <a:gd name="connsiteY104" fmla="*/ 1578470 h 6105653"/>
              <a:gd name="connsiteX105" fmla="*/ 3242071 w 12191999"/>
              <a:gd name="connsiteY105" fmla="*/ 1462171 h 6105653"/>
              <a:gd name="connsiteX106" fmla="*/ 3242071 w 12191999"/>
              <a:gd name="connsiteY106" fmla="*/ 1299354 h 6105653"/>
              <a:gd name="connsiteX107" fmla="*/ 3317080 w 12191999"/>
              <a:gd name="connsiteY107" fmla="*/ 1183056 h 6105653"/>
              <a:gd name="connsiteX108" fmla="*/ 3452811 w 12191999"/>
              <a:gd name="connsiteY108" fmla="*/ 1072572 h 6105653"/>
              <a:gd name="connsiteX109" fmla="*/ 3670696 w 12191999"/>
              <a:gd name="connsiteY109" fmla="*/ 682973 h 6105653"/>
              <a:gd name="connsiteX110" fmla="*/ 3752849 w 12191999"/>
              <a:gd name="connsiteY110" fmla="*/ 613194 h 6105653"/>
              <a:gd name="connsiteX111" fmla="*/ 3434952 w 12191999"/>
              <a:gd name="connsiteY111" fmla="*/ 1723843 h 6105653"/>
              <a:gd name="connsiteX112" fmla="*/ 3567111 w 12191999"/>
              <a:gd name="connsiteY112" fmla="*/ 1380763 h 6105653"/>
              <a:gd name="connsiteX113" fmla="*/ 3542109 w 12191999"/>
              <a:gd name="connsiteY113" fmla="*/ 1613360 h 6105653"/>
              <a:gd name="connsiteX114" fmla="*/ 3631405 w 12191999"/>
              <a:gd name="connsiteY114" fmla="*/ 1741287 h 6105653"/>
              <a:gd name="connsiteX115" fmla="*/ 3659980 w 12191999"/>
              <a:gd name="connsiteY115" fmla="*/ 1741287 h 6105653"/>
              <a:gd name="connsiteX116" fmla="*/ 3742133 w 12191999"/>
              <a:gd name="connsiteY116" fmla="*/ 1645341 h 6105653"/>
              <a:gd name="connsiteX117" fmla="*/ 3795712 w 12191999"/>
              <a:gd name="connsiteY117" fmla="*/ 1590100 h 6105653"/>
              <a:gd name="connsiteX118" fmla="*/ 3988593 w 12191999"/>
              <a:gd name="connsiteY118" fmla="*/ 1438912 h 6105653"/>
              <a:gd name="connsiteX119" fmla="*/ 4010024 w 12191999"/>
              <a:gd name="connsiteY119" fmla="*/ 1546488 h 6105653"/>
              <a:gd name="connsiteX120" fmla="*/ 4049315 w 12191999"/>
              <a:gd name="connsiteY120" fmla="*/ 1587192 h 6105653"/>
              <a:gd name="connsiteX121" fmla="*/ 4106465 w 12191999"/>
              <a:gd name="connsiteY121" fmla="*/ 1558118 h 6105653"/>
              <a:gd name="connsiteX122" fmla="*/ 4281487 w 12191999"/>
              <a:gd name="connsiteY122" fmla="*/ 1223760 h 6105653"/>
              <a:gd name="connsiteX123" fmla="*/ 4417219 w 12191999"/>
              <a:gd name="connsiteY123" fmla="*/ 1197593 h 6105653"/>
              <a:gd name="connsiteX124" fmla="*/ 4438649 w 12191999"/>
              <a:gd name="connsiteY124" fmla="*/ 1261557 h 6105653"/>
              <a:gd name="connsiteX125" fmla="*/ 4427935 w 12191999"/>
              <a:gd name="connsiteY125" fmla="*/ 1334243 h 6105653"/>
              <a:gd name="connsiteX126" fmla="*/ 4535090 w 12191999"/>
              <a:gd name="connsiteY126" fmla="*/ 1276094 h 6105653"/>
              <a:gd name="connsiteX127" fmla="*/ 4642246 w 12191999"/>
              <a:gd name="connsiteY127" fmla="*/ 1040590 h 6105653"/>
              <a:gd name="connsiteX128" fmla="*/ 4699396 w 12191999"/>
              <a:gd name="connsiteY128" fmla="*/ 996979 h 6105653"/>
              <a:gd name="connsiteX129" fmla="*/ 4727971 w 12191999"/>
              <a:gd name="connsiteY129" fmla="*/ 1055128 h 6105653"/>
              <a:gd name="connsiteX130" fmla="*/ 4738688 w 12191999"/>
              <a:gd name="connsiteY130" fmla="*/ 1098740 h 6105653"/>
              <a:gd name="connsiteX131" fmla="*/ 5185172 w 12191999"/>
              <a:gd name="connsiteY131" fmla="*/ 197429 h 6105653"/>
              <a:gd name="connsiteX132" fmla="*/ 5188744 w 12191999"/>
              <a:gd name="connsiteY132" fmla="*/ 400950 h 6105653"/>
              <a:gd name="connsiteX133" fmla="*/ 5117306 w 12191999"/>
              <a:gd name="connsiteY133" fmla="*/ 601565 h 6105653"/>
              <a:gd name="connsiteX134" fmla="*/ 5128021 w 12191999"/>
              <a:gd name="connsiteY134" fmla="*/ 813809 h 6105653"/>
              <a:gd name="connsiteX135" fmla="*/ 5092302 w 12191999"/>
              <a:gd name="connsiteY135" fmla="*/ 1014423 h 6105653"/>
              <a:gd name="connsiteX136" fmla="*/ 5092302 w 12191999"/>
              <a:gd name="connsiteY136" fmla="*/ 1188871 h 6105653"/>
              <a:gd name="connsiteX137" fmla="*/ 5145880 w 12191999"/>
              <a:gd name="connsiteY137" fmla="*/ 1026053 h 6105653"/>
              <a:gd name="connsiteX138" fmla="*/ 5235177 w 12191999"/>
              <a:gd name="connsiteY138" fmla="*/ 964997 h 6105653"/>
              <a:gd name="connsiteX139" fmla="*/ 5317331 w 12191999"/>
              <a:gd name="connsiteY139" fmla="*/ 985349 h 6105653"/>
              <a:gd name="connsiteX140" fmla="*/ 5292327 w 12191999"/>
              <a:gd name="connsiteY140" fmla="*/ 1052221 h 6105653"/>
              <a:gd name="connsiteX141" fmla="*/ 5199458 w 12191999"/>
              <a:gd name="connsiteY141" fmla="*/ 1130722 h 6105653"/>
              <a:gd name="connsiteX142" fmla="*/ 5256608 w 12191999"/>
              <a:gd name="connsiteY142" fmla="*/ 1148166 h 6105653"/>
              <a:gd name="connsiteX143" fmla="*/ 5299471 w 12191999"/>
              <a:gd name="connsiteY143" fmla="*/ 1194686 h 6105653"/>
              <a:gd name="connsiteX144" fmla="*/ 5278039 w 12191999"/>
              <a:gd name="connsiteY144" fmla="*/ 1462171 h 6105653"/>
              <a:gd name="connsiteX145" fmla="*/ 5460205 w 12191999"/>
              <a:gd name="connsiteY145" fmla="*/ 1284817 h 6105653"/>
              <a:gd name="connsiteX146" fmla="*/ 5488780 w 12191999"/>
              <a:gd name="connsiteY146" fmla="*/ 1171426 h 6105653"/>
              <a:gd name="connsiteX147" fmla="*/ 5539513 w 12191999"/>
              <a:gd name="connsiteY147" fmla="*/ 1140353 h 6105653"/>
              <a:gd name="connsiteX148" fmla="*/ 5552720 w 12191999"/>
              <a:gd name="connsiteY148" fmla="*/ 1143022 h 6105653"/>
              <a:gd name="connsiteX149" fmla="*/ 5574208 w 12191999"/>
              <a:gd name="connsiteY149" fmla="*/ 1115811 h 6105653"/>
              <a:gd name="connsiteX150" fmla="*/ 5734050 w 12191999"/>
              <a:gd name="connsiteY150" fmla="*/ 1075470 h 6105653"/>
              <a:gd name="connsiteX151" fmla="*/ 5798343 w 12191999"/>
              <a:gd name="connsiteY151" fmla="*/ 1020228 h 6105653"/>
              <a:gd name="connsiteX152" fmla="*/ 5884068 w 12191999"/>
              <a:gd name="connsiteY152" fmla="*/ 883578 h 6105653"/>
              <a:gd name="connsiteX153" fmla="*/ 6066234 w 12191999"/>
              <a:gd name="connsiteY153" fmla="*/ 645166 h 6105653"/>
              <a:gd name="connsiteX154" fmla="*/ 6109096 w 12191999"/>
              <a:gd name="connsiteY154" fmla="*/ 732391 h 6105653"/>
              <a:gd name="connsiteX155" fmla="*/ 5998368 w 12191999"/>
              <a:gd name="connsiteY155" fmla="*/ 985338 h 6105653"/>
              <a:gd name="connsiteX156" fmla="*/ 5969793 w 12191999"/>
              <a:gd name="connsiteY156" fmla="*/ 1168509 h 6105653"/>
              <a:gd name="connsiteX157" fmla="*/ 6162674 w 12191999"/>
              <a:gd name="connsiteY157" fmla="*/ 909745 h 6105653"/>
              <a:gd name="connsiteX158" fmla="*/ 6412705 w 12191999"/>
              <a:gd name="connsiteY158" fmla="*/ 659704 h 6105653"/>
              <a:gd name="connsiteX159" fmla="*/ 6366271 w 12191999"/>
              <a:gd name="connsiteY159" fmla="*/ 851596 h 6105653"/>
              <a:gd name="connsiteX160" fmla="*/ 6398418 w 12191999"/>
              <a:gd name="connsiteY160" fmla="*/ 860319 h 6105653"/>
              <a:gd name="connsiteX161" fmla="*/ 6694884 w 12191999"/>
              <a:gd name="connsiteY161" fmla="*/ 691686 h 6105653"/>
              <a:gd name="connsiteX162" fmla="*/ 6816327 w 12191999"/>
              <a:gd name="connsiteY162" fmla="*/ 610277 h 6105653"/>
              <a:gd name="connsiteX163" fmla="*/ 7177087 w 12191999"/>
              <a:gd name="connsiteY163" fmla="*/ 238123 h 6105653"/>
              <a:gd name="connsiteX164" fmla="*/ 7016353 w 12191999"/>
              <a:gd name="connsiteY164" fmla="*/ 592833 h 6105653"/>
              <a:gd name="connsiteX165" fmla="*/ 7366396 w 12191999"/>
              <a:gd name="connsiteY165" fmla="*/ 226493 h 6105653"/>
              <a:gd name="connsiteX166" fmla="*/ 7494984 w 12191999"/>
              <a:gd name="connsiteY166" fmla="*/ 49138 h 6105653"/>
              <a:gd name="connsiteX167" fmla="*/ 7538181 w 12191999"/>
              <a:gd name="connsiteY167" fmla="*/ 484 h 610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12191999" h="6105653">
                <a:moveTo>
                  <a:pt x="7538181" y="484"/>
                </a:moveTo>
                <a:cubicBezTo>
                  <a:pt x="7546999" y="-833"/>
                  <a:pt x="7557492" y="439"/>
                  <a:pt x="7569993" y="5527"/>
                </a:cubicBezTo>
                <a:cubicBezTo>
                  <a:pt x="7612855" y="22971"/>
                  <a:pt x="7598567" y="54953"/>
                  <a:pt x="7587853" y="84028"/>
                </a:cubicBezTo>
                <a:cubicBezTo>
                  <a:pt x="7559278" y="153806"/>
                  <a:pt x="7559278" y="229401"/>
                  <a:pt x="7559278" y="325347"/>
                </a:cubicBezTo>
                <a:cubicBezTo>
                  <a:pt x="7695009" y="243938"/>
                  <a:pt x="7652146" y="95658"/>
                  <a:pt x="7795021" y="25878"/>
                </a:cubicBezTo>
                <a:cubicBezTo>
                  <a:pt x="7820024" y="113102"/>
                  <a:pt x="7770018" y="179974"/>
                  <a:pt x="7759302" y="249752"/>
                </a:cubicBezTo>
                <a:cubicBezTo>
                  <a:pt x="7748587" y="313717"/>
                  <a:pt x="7773590" y="328254"/>
                  <a:pt x="7852171" y="313717"/>
                </a:cubicBezTo>
                <a:cubicBezTo>
                  <a:pt x="7973615" y="290457"/>
                  <a:pt x="8034337" y="325347"/>
                  <a:pt x="8002190" y="418385"/>
                </a:cubicBezTo>
                <a:cubicBezTo>
                  <a:pt x="7970043" y="505609"/>
                  <a:pt x="8016478" y="514331"/>
                  <a:pt x="8084343" y="491072"/>
                </a:cubicBezTo>
                <a:cubicBezTo>
                  <a:pt x="8184355" y="456182"/>
                  <a:pt x="8262937" y="493979"/>
                  <a:pt x="8348662" y="520146"/>
                </a:cubicBezTo>
                <a:cubicBezTo>
                  <a:pt x="8477249" y="560851"/>
                  <a:pt x="8541543" y="543406"/>
                  <a:pt x="8637984" y="459090"/>
                </a:cubicBezTo>
                <a:cubicBezTo>
                  <a:pt x="8691561" y="409663"/>
                  <a:pt x="8737996" y="360236"/>
                  <a:pt x="8784431" y="290457"/>
                </a:cubicBezTo>
                <a:cubicBezTo>
                  <a:pt x="8809434" y="450367"/>
                  <a:pt x="8895158" y="284642"/>
                  <a:pt x="8948737" y="339884"/>
                </a:cubicBezTo>
                <a:cubicBezTo>
                  <a:pt x="8970168" y="453274"/>
                  <a:pt x="8798717" y="543406"/>
                  <a:pt x="8848725" y="697501"/>
                </a:cubicBezTo>
                <a:cubicBezTo>
                  <a:pt x="8995171" y="511424"/>
                  <a:pt x="9041606" y="302087"/>
                  <a:pt x="9238059" y="165437"/>
                </a:cubicBezTo>
                <a:cubicBezTo>
                  <a:pt x="9280921" y="197419"/>
                  <a:pt x="9238059" y="229401"/>
                  <a:pt x="9255919" y="255567"/>
                </a:cubicBezTo>
                <a:cubicBezTo>
                  <a:pt x="9266634" y="255567"/>
                  <a:pt x="9198767" y="560851"/>
                  <a:pt x="9477374" y="578295"/>
                </a:cubicBezTo>
                <a:cubicBezTo>
                  <a:pt x="9477374" y="584110"/>
                  <a:pt x="9477374" y="589925"/>
                  <a:pt x="9488091" y="595740"/>
                </a:cubicBezTo>
                <a:cubicBezTo>
                  <a:pt x="9527380" y="627722"/>
                  <a:pt x="9620249" y="598648"/>
                  <a:pt x="9627393" y="650981"/>
                </a:cubicBezTo>
                <a:cubicBezTo>
                  <a:pt x="9634537" y="709131"/>
                  <a:pt x="9666684" y="764373"/>
                  <a:pt x="9648824" y="825429"/>
                </a:cubicBezTo>
                <a:cubicBezTo>
                  <a:pt x="9634537" y="871948"/>
                  <a:pt x="9616678" y="921374"/>
                  <a:pt x="9616678" y="970802"/>
                </a:cubicBezTo>
                <a:cubicBezTo>
                  <a:pt x="9616678" y="1023136"/>
                  <a:pt x="9495233" y="1095822"/>
                  <a:pt x="9655968" y="1127805"/>
                </a:cubicBezTo>
                <a:cubicBezTo>
                  <a:pt x="9663111" y="1127805"/>
                  <a:pt x="9645252" y="1217935"/>
                  <a:pt x="9638109" y="1267362"/>
                </a:cubicBezTo>
                <a:cubicBezTo>
                  <a:pt x="9630965" y="1308066"/>
                  <a:pt x="9598818" y="1357494"/>
                  <a:pt x="9663111" y="1386568"/>
                </a:cubicBezTo>
                <a:cubicBezTo>
                  <a:pt x="9702403" y="1401105"/>
                  <a:pt x="9773840" y="1331326"/>
                  <a:pt x="9780984" y="1270269"/>
                </a:cubicBezTo>
                <a:cubicBezTo>
                  <a:pt x="9788127" y="1215028"/>
                  <a:pt x="9795271" y="1159787"/>
                  <a:pt x="9780984" y="1107452"/>
                </a:cubicBezTo>
                <a:cubicBezTo>
                  <a:pt x="9763125" y="1043488"/>
                  <a:pt x="9791699" y="1008598"/>
                  <a:pt x="9855993" y="991154"/>
                </a:cubicBezTo>
                <a:cubicBezTo>
                  <a:pt x="9923858" y="970802"/>
                  <a:pt x="9959577" y="933005"/>
                  <a:pt x="9991724" y="880670"/>
                </a:cubicBezTo>
                <a:cubicBezTo>
                  <a:pt x="10070305" y="752742"/>
                  <a:pt x="10163174" y="630630"/>
                  <a:pt x="10209609" y="491071"/>
                </a:cubicBezTo>
                <a:cubicBezTo>
                  <a:pt x="10216753" y="464905"/>
                  <a:pt x="10231040" y="432923"/>
                  <a:pt x="10291762" y="421292"/>
                </a:cubicBezTo>
                <a:cubicBezTo>
                  <a:pt x="10198893" y="799262"/>
                  <a:pt x="9959577" y="1142341"/>
                  <a:pt x="9973865" y="1531941"/>
                </a:cubicBezTo>
                <a:cubicBezTo>
                  <a:pt x="10048874" y="1427272"/>
                  <a:pt x="10052446" y="1302252"/>
                  <a:pt x="10106024" y="1188861"/>
                </a:cubicBezTo>
                <a:cubicBezTo>
                  <a:pt x="10145315" y="1270269"/>
                  <a:pt x="10102453" y="1345863"/>
                  <a:pt x="10081022" y="1421458"/>
                </a:cubicBezTo>
                <a:cubicBezTo>
                  <a:pt x="10063162" y="1485421"/>
                  <a:pt x="10059590" y="1543570"/>
                  <a:pt x="10170318" y="1549385"/>
                </a:cubicBezTo>
                <a:cubicBezTo>
                  <a:pt x="10181034" y="1549385"/>
                  <a:pt x="10188178" y="1549385"/>
                  <a:pt x="10198893" y="1549385"/>
                </a:cubicBezTo>
                <a:cubicBezTo>
                  <a:pt x="10245327" y="1526126"/>
                  <a:pt x="10266759" y="1494144"/>
                  <a:pt x="10281046" y="1453439"/>
                </a:cubicBezTo>
                <a:cubicBezTo>
                  <a:pt x="10288190" y="1430180"/>
                  <a:pt x="10302477" y="1398198"/>
                  <a:pt x="10334625" y="1398198"/>
                </a:cubicBezTo>
                <a:cubicBezTo>
                  <a:pt x="10456068" y="1401105"/>
                  <a:pt x="10491787" y="1322604"/>
                  <a:pt x="10527506" y="1247010"/>
                </a:cubicBezTo>
                <a:cubicBezTo>
                  <a:pt x="10588228" y="1287714"/>
                  <a:pt x="10545365" y="1322604"/>
                  <a:pt x="10548937" y="1354586"/>
                </a:cubicBezTo>
                <a:cubicBezTo>
                  <a:pt x="10552509" y="1374938"/>
                  <a:pt x="10556080" y="1395290"/>
                  <a:pt x="10588228" y="1395290"/>
                </a:cubicBezTo>
                <a:cubicBezTo>
                  <a:pt x="10613230" y="1395290"/>
                  <a:pt x="10645378" y="1386568"/>
                  <a:pt x="10645378" y="1366216"/>
                </a:cubicBezTo>
                <a:cubicBezTo>
                  <a:pt x="10648949" y="1238288"/>
                  <a:pt x="10820400" y="1165601"/>
                  <a:pt x="10820400" y="1031858"/>
                </a:cubicBezTo>
                <a:cubicBezTo>
                  <a:pt x="10820400" y="950449"/>
                  <a:pt x="10916840" y="1072563"/>
                  <a:pt x="10956131" y="1005691"/>
                </a:cubicBezTo>
                <a:cubicBezTo>
                  <a:pt x="10966847" y="991154"/>
                  <a:pt x="10981133" y="1046395"/>
                  <a:pt x="10977562" y="1069655"/>
                </a:cubicBezTo>
                <a:cubicBezTo>
                  <a:pt x="10973991" y="1092915"/>
                  <a:pt x="10948987" y="1113267"/>
                  <a:pt x="10966847" y="1142341"/>
                </a:cubicBezTo>
                <a:cubicBezTo>
                  <a:pt x="11031140" y="1156879"/>
                  <a:pt x="11056143" y="1119081"/>
                  <a:pt x="11074003" y="1084192"/>
                </a:cubicBezTo>
                <a:cubicBezTo>
                  <a:pt x="11116865" y="1008598"/>
                  <a:pt x="11166871" y="933005"/>
                  <a:pt x="11181159" y="848688"/>
                </a:cubicBezTo>
                <a:cubicBezTo>
                  <a:pt x="11184730" y="819614"/>
                  <a:pt x="11202590" y="802169"/>
                  <a:pt x="11238309" y="805077"/>
                </a:cubicBezTo>
                <a:cubicBezTo>
                  <a:pt x="11284744" y="810891"/>
                  <a:pt x="11270456" y="839966"/>
                  <a:pt x="11266884" y="863226"/>
                </a:cubicBezTo>
                <a:cubicBezTo>
                  <a:pt x="11263312" y="877763"/>
                  <a:pt x="11252596" y="892300"/>
                  <a:pt x="11277600" y="906838"/>
                </a:cubicBezTo>
                <a:cubicBezTo>
                  <a:pt x="11531203" y="566666"/>
                  <a:pt x="11516915" y="386403"/>
                  <a:pt x="11724084" y="5527"/>
                </a:cubicBezTo>
                <a:cubicBezTo>
                  <a:pt x="11763375" y="89842"/>
                  <a:pt x="11734800" y="150899"/>
                  <a:pt x="11727656" y="209048"/>
                </a:cubicBezTo>
                <a:cubicBezTo>
                  <a:pt x="11709796" y="354421"/>
                  <a:pt x="11677649" y="264290"/>
                  <a:pt x="11656218" y="409663"/>
                </a:cubicBezTo>
                <a:cubicBezTo>
                  <a:pt x="11645503" y="479442"/>
                  <a:pt x="11609784" y="543406"/>
                  <a:pt x="11666934" y="621907"/>
                </a:cubicBezTo>
                <a:cubicBezTo>
                  <a:pt x="11706225" y="674241"/>
                  <a:pt x="11663362" y="758557"/>
                  <a:pt x="11631215" y="822521"/>
                </a:cubicBezTo>
                <a:cubicBezTo>
                  <a:pt x="11602640" y="874856"/>
                  <a:pt x="11595497" y="927190"/>
                  <a:pt x="11631215" y="996969"/>
                </a:cubicBezTo>
                <a:cubicBezTo>
                  <a:pt x="11652646" y="933005"/>
                  <a:pt x="11670505" y="883578"/>
                  <a:pt x="11684793" y="834151"/>
                </a:cubicBezTo>
                <a:cubicBezTo>
                  <a:pt x="11695509" y="793447"/>
                  <a:pt x="11720512" y="770187"/>
                  <a:pt x="11774090" y="773095"/>
                </a:cubicBezTo>
                <a:cubicBezTo>
                  <a:pt x="11802665" y="773095"/>
                  <a:pt x="11841956" y="764373"/>
                  <a:pt x="11856243" y="793447"/>
                </a:cubicBezTo>
                <a:cubicBezTo>
                  <a:pt x="11870531" y="816706"/>
                  <a:pt x="11856243" y="848688"/>
                  <a:pt x="11831240" y="860319"/>
                </a:cubicBezTo>
                <a:cubicBezTo>
                  <a:pt x="11784806" y="874856"/>
                  <a:pt x="11741944" y="889393"/>
                  <a:pt x="11738371" y="938820"/>
                </a:cubicBezTo>
                <a:cubicBezTo>
                  <a:pt x="11731228" y="1005691"/>
                  <a:pt x="11759802" y="967894"/>
                  <a:pt x="11795521" y="956264"/>
                </a:cubicBezTo>
                <a:cubicBezTo>
                  <a:pt x="11834812" y="944634"/>
                  <a:pt x="11845527" y="979524"/>
                  <a:pt x="11838384" y="1002784"/>
                </a:cubicBezTo>
                <a:cubicBezTo>
                  <a:pt x="11806237" y="1090007"/>
                  <a:pt x="11863387" y="1180138"/>
                  <a:pt x="11816952" y="1270269"/>
                </a:cubicBezTo>
                <a:cubicBezTo>
                  <a:pt x="11931252" y="1247010"/>
                  <a:pt x="11981259" y="1197583"/>
                  <a:pt x="11999118" y="1092915"/>
                </a:cubicBezTo>
                <a:cubicBezTo>
                  <a:pt x="12002690" y="1055118"/>
                  <a:pt x="11995547" y="1014413"/>
                  <a:pt x="12027693" y="979524"/>
                </a:cubicBezTo>
                <a:cubicBezTo>
                  <a:pt x="12045553" y="959172"/>
                  <a:pt x="12066984" y="938820"/>
                  <a:pt x="12102703" y="953357"/>
                </a:cubicBezTo>
                <a:cubicBezTo>
                  <a:pt x="12127705" y="962080"/>
                  <a:pt x="12127705" y="985338"/>
                  <a:pt x="12120562" y="1005691"/>
                </a:cubicBezTo>
                <a:cubicBezTo>
                  <a:pt x="12081272" y="1090007"/>
                  <a:pt x="12070555" y="1180138"/>
                  <a:pt x="12056268" y="1267362"/>
                </a:cubicBezTo>
                <a:cubicBezTo>
                  <a:pt x="12052697" y="1281899"/>
                  <a:pt x="12045553" y="1296437"/>
                  <a:pt x="12081272" y="1310974"/>
                </a:cubicBezTo>
                <a:cubicBezTo>
                  <a:pt x="12113418" y="1209213"/>
                  <a:pt x="12156280" y="1110359"/>
                  <a:pt x="12191999" y="1008598"/>
                </a:cubicBezTo>
                <a:lnTo>
                  <a:pt x="12191999" y="6105653"/>
                </a:lnTo>
                <a:lnTo>
                  <a:pt x="0" y="6105653"/>
                </a:lnTo>
                <a:lnTo>
                  <a:pt x="0" y="927116"/>
                </a:lnTo>
                <a:lnTo>
                  <a:pt x="61930" y="902578"/>
                </a:lnTo>
                <a:cubicBezTo>
                  <a:pt x="91454" y="894128"/>
                  <a:pt x="122931" y="887949"/>
                  <a:pt x="155971" y="883588"/>
                </a:cubicBezTo>
                <a:cubicBezTo>
                  <a:pt x="223837" y="877773"/>
                  <a:pt x="245268" y="839976"/>
                  <a:pt x="277414" y="802179"/>
                </a:cubicBezTo>
                <a:cubicBezTo>
                  <a:pt x="388143" y="674251"/>
                  <a:pt x="488155" y="537601"/>
                  <a:pt x="638174" y="430025"/>
                </a:cubicBezTo>
                <a:cubicBezTo>
                  <a:pt x="620315" y="555046"/>
                  <a:pt x="520302" y="653899"/>
                  <a:pt x="477440" y="784735"/>
                </a:cubicBezTo>
                <a:cubicBezTo>
                  <a:pt x="641746" y="680066"/>
                  <a:pt x="727471" y="543415"/>
                  <a:pt x="827483" y="418395"/>
                </a:cubicBezTo>
                <a:cubicBezTo>
                  <a:pt x="873917" y="360246"/>
                  <a:pt x="931068" y="307912"/>
                  <a:pt x="956071" y="241040"/>
                </a:cubicBezTo>
                <a:cubicBezTo>
                  <a:pt x="961429" y="223595"/>
                  <a:pt x="972814" y="196338"/>
                  <a:pt x="999268" y="192386"/>
                </a:cubicBezTo>
                <a:cubicBezTo>
                  <a:pt x="1008086" y="191069"/>
                  <a:pt x="1018579" y="192341"/>
                  <a:pt x="1031080" y="197429"/>
                </a:cubicBezTo>
                <a:cubicBezTo>
                  <a:pt x="1073942" y="214873"/>
                  <a:pt x="1059654" y="246855"/>
                  <a:pt x="1048940" y="275930"/>
                </a:cubicBezTo>
                <a:cubicBezTo>
                  <a:pt x="1020365" y="345708"/>
                  <a:pt x="1020365" y="421303"/>
                  <a:pt x="1020365" y="517249"/>
                </a:cubicBezTo>
                <a:cubicBezTo>
                  <a:pt x="1156096" y="435840"/>
                  <a:pt x="1113233" y="287560"/>
                  <a:pt x="1256108" y="217780"/>
                </a:cubicBezTo>
                <a:cubicBezTo>
                  <a:pt x="1281111" y="305004"/>
                  <a:pt x="1231105" y="371876"/>
                  <a:pt x="1220389" y="441654"/>
                </a:cubicBezTo>
                <a:cubicBezTo>
                  <a:pt x="1209674" y="505619"/>
                  <a:pt x="1234677" y="520156"/>
                  <a:pt x="1313258" y="505619"/>
                </a:cubicBezTo>
                <a:cubicBezTo>
                  <a:pt x="1434702" y="482359"/>
                  <a:pt x="1495424" y="517249"/>
                  <a:pt x="1463277" y="610287"/>
                </a:cubicBezTo>
                <a:cubicBezTo>
                  <a:pt x="1431130" y="697511"/>
                  <a:pt x="1477565" y="706233"/>
                  <a:pt x="1545430" y="682974"/>
                </a:cubicBezTo>
                <a:cubicBezTo>
                  <a:pt x="1645442" y="648084"/>
                  <a:pt x="1724024" y="685881"/>
                  <a:pt x="1809749" y="712048"/>
                </a:cubicBezTo>
                <a:cubicBezTo>
                  <a:pt x="1938336" y="752753"/>
                  <a:pt x="2002630" y="735308"/>
                  <a:pt x="2099071" y="650992"/>
                </a:cubicBezTo>
                <a:cubicBezTo>
                  <a:pt x="2152648" y="601565"/>
                  <a:pt x="2199083" y="552138"/>
                  <a:pt x="2245518" y="482359"/>
                </a:cubicBezTo>
                <a:cubicBezTo>
                  <a:pt x="2270521" y="642269"/>
                  <a:pt x="2356245" y="476544"/>
                  <a:pt x="2409824" y="531786"/>
                </a:cubicBezTo>
                <a:cubicBezTo>
                  <a:pt x="2431255" y="645176"/>
                  <a:pt x="2259804" y="735308"/>
                  <a:pt x="2309812" y="889403"/>
                </a:cubicBezTo>
                <a:cubicBezTo>
                  <a:pt x="2456258" y="703326"/>
                  <a:pt x="2502693" y="493989"/>
                  <a:pt x="2699146" y="357339"/>
                </a:cubicBezTo>
                <a:cubicBezTo>
                  <a:pt x="2742008" y="389321"/>
                  <a:pt x="2699146" y="421303"/>
                  <a:pt x="2717006" y="447469"/>
                </a:cubicBezTo>
                <a:cubicBezTo>
                  <a:pt x="2727721" y="447469"/>
                  <a:pt x="2659854" y="752753"/>
                  <a:pt x="2938461" y="770197"/>
                </a:cubicBezTo>
                <a:cubicBezTo>
                  <a:pt x="2938461" y="776012"/>
                  <a:pt x="2938461" y="781827"/>
                  <a:pt x="2949178" y="787642"/>
                </a:cubicBezTo>
                <a:cubicBezTo>
                  <a:pt x="2988467" y="819624"/>
                  <a:pt x="3081336" y="790550"/>
                  <a:pt x="3088480" y="842883"/>
                </a:cubicBezTo>
                <a:cubicBezTo>
                  <a:pt x="3095624" y="901033"/>
                  <a:pt x="3127771" y="956275"/>
                  <a:pt x="3109911" y="1017331"/>
                </a:cubicBezTo>
                <a:cubicBezTo>
                  <a:pt x="3095624" y="1063850"/>
                  <a:pt x="3077765" y="1113276"/>
                  <a:pt x="3077765" y="1162704"/>
                </a:cubicBezTo>
                <a:cubicBezTo>
                  <a:pt x="3077765" y="1215038"/>
                  <a:pt x="2956320" y="1287724"/>
                  <a:pt x="3117055" y="1319707"/>
                </a:cubicBezTo>
                <a:cubicBezTo>
                  <a:pt x="3124198" y="1319707"/>
                  <a:pt x="3106339" y="1409837"/>
                  <a:pt x="3099196" y="1459264"/>
                </a:cubicBezTo>
                <a:cubicBezTo>
                  <a:pt x="3092052" y="1499968"/>
                  <a:pt x="3059905" y="1549396"/>
                  <a:pt x="3124198" y="1578470"/>
                </a:cubicBezTo>
                <a:cubicBezTo>
                  <a:pt x="3163490" y="1593007"/>
                  <a:pt x="3234927" y="1523228"/>
                  <a:pt x="3242071" y="1462171"/>
                </a:cubicBezTo>
                <a:cubicBezTo>
                  <a:pt x="3249214" y="1406930"/>
                  <a:pt x="3256358" y="1351689"/>
                  <a:pt x="3242071" y="1299354"/>
                </a:cubicBezTo>
                <a:cubicBezTo>
                  <a:pt x="3224212" y="1235390"/>
                  <a:pt x="3252786" y="1200500"/>
                  <a:pt x="3317080" y="1183056"/>
                </a:cubicBezTo>
                <a:cubicBezTo>
                  <a:pt x="3384945" y="1162704"/>
                  <a:pt x="3420664" y="1124907"/>
                  <a:pt x="3452811" y="1072572"/>
                </a:cubicBezTo>
                <a:cubicBezTo>
                  <a:pt x="3531392" y="944644"/>
                  <a:pt x="3624261" y="822532"/>
                  <a:pt x="3670696" y="682973"/>
                </a:cubicBezTo>
                <a:cubicBezTo>
                  <a:pt x="3677840" y="656807"/>
                  <a:pt x="3692127" y="624825"/>
                  <a:pt x="3752849" y="613194"/>
                </a:cubicBezTo>
                <a:cubicBezTo>
                  <a:pt x="3659980" y="991164"/>
                  <a:pt x="3420664" y="1334243"/>
                  <a:pt x="3434952" y="1723843"/>
                </a:cubicBezTo>
                <a:cubicBezTo>
                  <a:pt x="3509961" y="1619174"/>
                  <a:pt x="3513533" y="1494154"/>
                  <a:pt x="3567111" y="1380763"/>
                </a:cubicBezTo>
                <a:cubicBezTo>
                  <a:pt x="3606402" y="1462171"/>
                  <a:pt x="3563540" y="1537765"/>
                  <a:pt x="3542109" y="1613360"/>
                </a:cubicBezTo>
                <a:cubicBezTo>
                  <a:pt x="3524249" y="1677323"/>
                  <a:pt x="3520677" y="1735472"/>
                  <a:pt x="3631405" y="1741287"/>
                </a:cubicBezTo>
                <a:cubicBezTo>
                  <a:pt x="3642121" y="1741287"/>
                  <a:pt x="3649265" y="1741287"/>
                  <a:pt x="3659980" y="1741287"/>
                </a:cubicBezTo>
                <a:cubicBezTo>
                  <a:pt x="3706414" y="1718028"/>
                  <a:pt x="3727846" y="1686046"/>
                  <a:pt x="3742133" y="1645341"/>
                </a:cubicBezTo>
                <a:cubicBezTo>
                  <a:pt x="3749277" y="1622082"/>
                  <a:pt x="3763564" y="1590100"/>
                  <a:pt x="3795712" y="1590100"/>
                </a:cubicBezTo>
                <a:cubicBezTo>
                  <a:pt x="3917155" y="1593007"/>
                  <a:pt x="3952874" y="1514506"/>
                  <a:pt x="3988593" y="1438912"/>
                </a:cubicBezTo>
                <a:cubicBezTo>
                  <a:pt x="4049315" y="1479616"/>
                  <a:pt x="4006452" y="1514506"/>
                  <a:pt x="4010024" y="1546488"/>
                </a:cubicBezTo>
                <a:cubicBezTo>
                  <a:pt x="4013596" y="1566840"/>
                  <a:pt x="4017167" y="1587192"/>
                  <a:pt x="4049315" y="1587192"/>
                </a:cubicBezTo>
                <a:cubicBezTo>
                  <a:pt x="4074317" y="1587192"/>
                  <a:pt x="4106465" y="1578470"/>
                  <a:pt x="4106465" y="1558118"/>
                </a:cubicBezTo>
                <a:cubicBezTo>
                  <a:pt x="4110036" y="1430190"/>
                  <a:pt x="4281487" y="1357503"/>
                  <a:pt x="4281487" y="1223760"/>
                </a:cubicBezTo>
                <a:cubicBezTo>
                  <a:pt x="4281487" y="1142351"/>
                  <a:pt x="4377927" y="1264465"/>
                  <a:pt x="4417219" y="1197593"/>
                </a:cubicBezTo>
                <a:cubicBezTo>
                  <a:pt x="4427935" y="1183056"/>
                  <a:pt x="4442220" y="1238297"/>
                  <a:pt x="4438649" y="1261557"/>
                </a:cubicBezTo>
                <a:cubicBezTo>
                  <a:pt x="4435078" y="1284817"/>
                  <a:pt x="4410074" y="1305169"/>
                  <a:pt x="4427935" y="1334243"/>
                </a:cubicBezTo>
                <a:cubicBezTo>
                  <a:pt x="4492228" y="1348781"/>
                  <a:pt x="4517230" y="1310983"/>
                  <a:pt x="4535090" y="1276094"/>
                </a:cubicBezTo>
                <a:cubicBezTo>
                  <a:pt x="4577952" y="1200500"/>
                  <a:pt x="4627958" y="1124907"/>
                  <a:pt x="4642246" y="1040590"/>
                </a:cubicBezTo>
                <a:cubicBezTo>
                  <a:pt x="4645817" y="1011516"/>
                  <a:pt x="4663677" y="994071"/>
                  <a:pt x="4699396" y="996979"/>
                </a:cubicBezTo>
                <a:cubicBezTo>
                  <a:pt x="4745832" y="1002793"/>
                  <a:pt x="4731544" y="1031868"/>
                  <a:pt x="4727971" y="1055128"/>
                </a:cubicBezTo>
                <a:cubicBezTo>
                  <a:pt x="4724399" y="1069665"/>
                  <a:pt x="4713683" y="1084202"/>
                  <a:pt x="4738688" y="1098740"/>
                </a:cubicBezTo>
                <a:cubicBezTo>
                  <a:pt x="4992291" y="758568"/>
                  <a:pt x="4978002" y="578305"/>
                  <a:pt x="5185172" y="197429"/>
                </a:cubicBezTo>
                <a:cubicBezTo>
                  <a:pt x="5224462" y="281744"/>
                  <a:pt x="5195887" y="342801"/>
                  <a:pt x="5188744" y="400950"/>
                </a:cubicBezTo>
                <a:cubicBezTo>
                  <a:pt x="5170883" y="546323"/>
                  <a:pt x="5138736" y="456192"/>
                  <a:pt x="5117306" y="601565"/>
                </a:cubicBezTo>
                <a:cubicBezTo>
                  <a:pt x="5106590" y="671344"/>
                  <a:pt x="5070871" y="735308"/>
                  <a:pt x="5128021" y="813809"/>
                </a:cubicBezTo>
                <a:cubicBezTo>
                  <a:pt x="5167312" y="866143"/>
                  <a:pt x="5124450" y="950459"/>
                  <a:pt x="5092302" y="1014423"/>
                </a:cubicBezTo>
                <a:cubicBezTo>
                  <a:pt x="5063727" y="1066758"/>
                  <a:pt x="5056585" y="1119092"/>
                  <a:pt x="5092302" y="1188871"/>
                </a:cubicBezTo>
                <a:cubicBezTo>
                  <a:pt x="5113734" y="1124907"/>
                  <a:pt x="5131592" y="1075480"/>
                  <a:pt x="5145880" y="1026053"/>
                </a:cubicBezTo>
                <a:cubicBezTo>
                  <a:pt x="5156596" y="985349"/>
                  <a:pt x="5181600" y="962089"/>
                  <a:pt x="5235177" y="964997"/>
                </a:cubicBezTo>
                <a:cubicBezTo>
                  <a:pt x="5263752" y="964997"/>
                  <a:pt x="5303044" y="956275"/>
                  <a:pt x="5317331" y="985349"/>
                </a:cubicBezTo>
                <a:cubicBezTo>
                  <a:pt x="5331618" y="1008608"/>
                  <a:pt x="5317331" y="1040590"/>
                  <a:pt x="5292327" y="1052221"/>
                </a:cubicBezTo>
                <a:cubicBezTo>
                  <a:pt x="5245894" y="1066758"/>
                  <a:pt x="5203031" y="1081295"/>
                  <a:pt x="5199458" y="1130722"/>
                </a:cubicBezTo>
                <a:cubicBezTo>
                  <a:pt x="5192315" y="1197593"/>
                  <a:pt x="5220889" y="1159796"/>
                  <a:pt x="5256608" y="1148166"/>
                </a:cubicBezTo>
                <a:cubicBezTo>
                  <a:pt x="5295899" y="1136536"/>
                  <a:pt x="5306616" y="1171426"/>
                  <a:pt x="5299471" y="1194686"/>
                </a:cubicBezTo>
                <a:cubicBezTo>
                  <a:pt x="5267324" y="1281909"/>
                  <a:pt x="5324474" y="1372040"/>
                  <a:pt x="5278039" y="1462171"/>
                </a:cubicBezTo>
                <a:cubicBezTo>
                  <a:pt x="5392339" y="1438912"/>
                  <a:pt x="5442347" y="1389485"/>
                  <a:pt x="5460205" y="1284817"/>
                </a:cubicBezTo>
                <a:cubicBezTo>
                  <a:pt x="5463777" y="1247020"/>
                  <a:pt x="5456634" y="1206315"/>
                  <a:pt x="5488780" y="1171426"/>
                </a:cubicBezTo>
                <a:cubicBezTo>
                  <a:pt x="5502175" y="1156162"/>
                  <a:pt x="5517579" y="1140898"/>
                  <a:pt x="5539513" y="1140353"/>
                </a:cubicBezTo>
                <a:lnTo>
                  <a:pt x="5552720" y="1143022"/>
                </a:lnTo>
                <a:lnTo>
                  <a:pt x="5574208" y="1115811"/>
                </a:lnTo>
                <a:cubicBezTo>
                  <a:pt x="5609034" y="1085646"/>
                  <a:pt x="5659040" y="1068202"/>
                  <a:pt x="5734050" y="1075470"/>
                </a:cubicBezTo>
                <a:cubicBezTo>
                  <a:pt x="5776912" y="1078377"/>
                  <a:pt x="5809058" y="1055118"/>
                  <a:pt x="5798343" y="1020228"/>
                </a:cubicBezTo>
                <a:cubicBezTo>
                  <a:pt x="5776912" y="953357"/>
                  <a:pt x="5837634" y="921375"/>
                  <a:pt x="5884068" y="883578"/>
                </a:cubicBezTo>
                <a:cubicBezTo>
                  <a:pt x="5966221" y="816706"/>
                  <a:pt x="6051947" y="752742"/>
                  <a:pt x="6066234" y="645166"/>
                </a:cubicBezTo>
                <a:cubicBezTo>
                  <a:pt x="6130528" y="665519"/>
                  <a:pt x="6123384" y="700408"/>
                  <a:pt x="6109096" y="732391"/>
                </a:cubicBezTo>
                <a:cubicBezTo>
                  <a:pt x="6073377" y="816706"/>
                  <a:pt x="6034087" y="901023"/>
                  <a:pt x="5998368" y="985338"/>
                </a:cubicBezTo>
                <a:cubicBezTo>
                  <a:pt x="5976937" y="1040581"/>
                  <a:pt x="5944790" y="1095822"/>
                  <a:pt x="5969793" y="1168509"/>
                </a:cubicBezTo>
                <a:cubicBezTo>
                  <a:pt x="6098380" y="1104545"/>
                  <a:pt x="6123384" y="996969"/>
                  <a:pt x="6162674" y="909745"/>
                </a:cubicBezTo>
                <a:cubicBezTo>
                  <a:pt x="6212681" y="802169"/>
                  <a:pt x="6305549" y="738205"/>
                  <a:pt x="6412705" y="659704"/>
                </a:cubicBezTo>
                <a:cubicBezTo>
                  <a:pt x="6441280" y="738205"/>
                  <a:pt x="6362699" y="787632"/>
                  <a:pt x="6366271" y="851596"/>
                </a:cubicBezTo>
                <a:cubicBezTo>
                  <a:pt x="6376987" y="854503"/>
                  <a:pt x="6398418" y="860319"/>
                  <a:pt x="6398418" y="860319"/>
                </a:cubicBezTo>
                <a:cubicBezTo>
                  <a:pt x="6455568" y="755650"/>
                  <a:pt x="6562724" y="709131"/>
                  <a:pt x="6694884" y="691686"/>
                </a:cubicBezTo>
                <a:cubicBezTo>
                  <a:pt x="6762750" y="685871"/>
                  <a:pt x="6784181" y="648074"/>
                  <a:pt x="6816327" y="610277"/>
                </a:cubicBezTo>
                <a:cubicBezTo>
                  <a:pt x="6927056" y="482349"/>
                  <a:pt x="7027068" y="345699"/>
                  <a:pt x="7177087" y="238123"/>
                </a:cubicBezTo>
                <a:cubicBezTo>
                  <a:pt x="7159228" y="363144"/>
                  <a:pt x="7059215" y="461997"/>
                  <a:pt x="7016353" y="592833"/>
                </a:cubicBezTo>
                <a:cubicBezTo>
                  <a:pt x="7180659" y="488164"/>
                  <a:pt x="7266384" y="351513"/>
                  <a:pt x="7366396" y="226493"/>
                </a:cubicBezTo>
                <a:cubicBezTo>
                  <a:pt x="7412830" y="168344"/>
                  <a:pt x="7469981" y="116010"/>
                  <a:pt x="7494984" y="49138"/>
                </a:cubicBezTo>
                <a:cubicBezTo>
                  <a:pt x="7500342" y="31693"/>
                  <a:pt x="7511727" y="4436"/>
                  <a:pt x="7538181" y="484"/>
                </a:cubicBezTo>
                <a:close/>
              </a:path>
            </a:pathLst>
          </a:custGeom>
          <a:solidFill>
            <a:srgbClr val="3B51B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2597A-A1B4-A35B-81CC-C5C2BB7B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Why design without deception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BB14B-F0B7-6220-B298-005BBBF3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1845F5A-061D-4825-9AE9-D7794091C6C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19C7824-B5EE-7A69-CE78-F385379986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3951477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3CF8B87-F9A9-34DE-DF8C-AF6F9677F219}"/>
              </a:ext>
            </a:extLst>
          </p:cNvPr>
          <p:cNvSpPr txBox="1"/>
          <p:nvPr/>
        </p:nvSpPr>
        <p:spPr>
          <a:xfrm>
            <a:off x="342900" y="6105653"/>
            <a:ext cx="609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https://www.deceptive.design/laws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957A2-7A50-B950-B678-0DE31E8A1FCB}"/>
              </a:ext>
            </a:extLst>
          </p:cNvPr>
          <p:cNvSpPr txBox="1"/>
          <p:nvPr/>
        </p:nvSpPr>
        <p:spPr>
          <a:xfrm>
            <a:off x="342900" y="6356350"/>
            <a:ext cx="107791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https://www.ftc.gov/system/files/ftc_gov/pdf/1923203epicgamesfinalconsent.pdf</a:t>
            </a:r>
          </a:p>
        </p:txBody>
      </p:sp>
    </p:spTree>
    <p:extLst>
      <p:ext uri="{BB962C8B-B14F-4D97-AF65-F5344CB8AC3E}">
        <p14:creationId xmlns:p14="http://schemas.microsoft.com/office/powerpoint/2010/main" val="3504079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9ACB9-102E-17EF-4DE2-2008FFD1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design without deception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43277-AAA9-40CE-CD94-35DA3C1D6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user </a:t>
            </a:r>
            <a:r>
              <a:rPr lang="en-US" dirty="0" smtClean="0"/>
              <a:t>needs</a:t>
            </a:r>
            <a:endParaRPr lang="en-US" dirty="0"/>
          </a:p>
          <a:p>
            <a:r>
              <a:rPr lang="en-US" dirty="0"/>
              <a:t>Avoid deliberate </a:t>
            </a:r>
            <a:r>
              <a:rPr lang="en-US" dirty="0" smtClean="0"/>
              <a:t>deceptions </a:t>
            </a:r>
            <a:endParaRPr lang="en-US" dirty="0"/>
          </a:p>
          <a:p>
            <a:r>
              <a:rPr lang="en-US" dirty="0"/>
              <a:t>Beware of </a:t>
            </a:r>
            <a:r>
              <a:rPr lang="en-US" dirty="0" smtClean="0"/>
              <a:t>laws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C93D0-2A10-CF95-4C58-931E6A6F8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889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>
            <a:extLst>
              <a:ext uri="{FF2B5EF4-FFF2-40B4-BE49-F238E27FC236}">
                <a16:creationId xmlns:a16="http://schemas.microsoft.com/office/drawing/2014/main" id="{86E24DC1-F9F3-2F84-C696-BC2ACF4D4F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altLang="en-US"/>
              <a:t>User needs</a:t>
            </a:r>
          </a:p>
        </p:txBody>
      </p:sp>
      <p:sp>
        <p:nvSpPr>
          <p:cNvPr id="686083" name="Rectangle 3">
            <a:extLst>
              <a:ext uri="{FF2B5EF4-FFF2-40B4-BE49-F238E27FC236}">
                <a16:creationId xmlns:a16="http://schemas.microsoft.com/office/drawing/2014/main" id="{CF012E9A-0846-DEB8-B0D6-D9CD35CAB3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199" y="1670180"/>
            <a:ext cx="5820295" cy="4917232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Discovery</a:t>
            </a:r>
          </a:p>
          <a:p>
            <a:pPr lvl="1"/>
            <a:r>
              <a:rPr lang="en-US" altLang="en-US" dirty="0"/>
              <a:t>Find without search</a:t>
            </a:r>
          </a:p>
          <a:p>
            <a:pPr lvl="1"/>
            <a:r>
              <a:rPr lang="en-US" dirty="0"/>
              <a:t>Design should help find it</a:t>
            </a:r>
            <a:endParaRPr lang="en-US" altLang="en-US" dirty="0"/>
          </a:p>
          <a:p>
            <a:r>
              <a:rPr lang="en-US" altLang="en-US" sz="2400" dirty="0"/>
              <a:t>Filtering</a:t>
            </a:r>
          </a:p>
          <a:p>
            <a:pPr lvl="1"/>
            <a:r>
              <a:rPr lang="en-US" dirty="0" smtClean="0"/>
              <a:t>Design </a:t>
            </a:r>
            <a:r>
              <a:rPr lang="en-US" dirty="0"/>
              <a:t>should </a:t>
            </a:r>
            <a:r>
              <a:rPr lang="en-US" dirty="0" smtClean="0"/>
              <a:t>filter </a:t>
            </a:r>
            <a:r>
              <a:rPr lang="en-US" altLang="en-US" dirty="0"/>
              <a:t>information </a:t>
            </a:r>
            <a:r>
              <a:rPr lang="en-US" altLang="en-US" dirty="0" smtClean="0"/>
              <a:t>by </a:t>
            </a:r>
            <a:r>
              <a:rPr lang="en-US" dirty="0" smtClean="0"/>
              <a:t>loading </a:t>
            </a:r>
            <a:r>
              <a:rPr lang="en-US" dirty="0"/>
              <a:t>only what is needed</a:t>
            </a:r>
            <a:endParaRPr lang="en-US" altLang="en-US" dirty="0"/>
          </a:p>
          <a:p>
            <a:r>
              <a:rPr lang="en-US" altLang="en-US" sz="2400" dirty="0"/>
              <a:t>Memory</a:t>
            </a:r>
          </a:p>
          <a:p>
            <a:pPr lvl="1"/>
            <a:r>
              <a:rPr lang="en-US" altLang="en-US" dirty="0"/>
              <a:t>Limited resources – must be utilized effectively </a:t>
            </a:r>
          </a:p>
          <a:p>
            <a:pPr lvl="1"/>
            <a:r>
              <a:rPr lang="en-US" dirty="0"/>
              <a:t>Recognition over recall</a:t>
            </a:r>
            <a:endParaRPr lang="en-US" altLang="en-US" dirty="0"/>
          </a:p>
          <a:p>
            <a:pPr>
              <a:buFontTx/>
              <a:buNone/>
            </a:pPr>
            <a:endParaRPr lang="en-US" altLang="en-US" sz="2400" dirty="0"/>
          </a:p>
        </p:txBody>
      </p:sp>
      <p:pic>
        <p:nvPicPr>
          <p:cNvPr id="686085" name="Picture 686084" descr="People working on ideas">
            <a:extLst>
              <a:ext uri="{FF2B5EF4-FFF2-40B4-BE49-F238E27FC236}">
                <a16:creationId xmlns:a16="http://schemas.microsoft.com/office/drawing/2014/main" id="{5CFE9D2B-EE0B-5AFF-3477-B9E9C8C59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39" r="25512" b="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1968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55388-1040-EAE8-4739-C52A34851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 Deliberate Deceptions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05473-3547-D7FB-9AE7-8BE263E5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interfaces with the checklist to identify deceptive patterns.</a:t>
            </a:r>
          </a:p>
          <a:p>
            <a:r>
              <a:rPr lang="en-US" dirty="0"/>
              <a:t>Audit damaging patterns with controlled </a:t>
            </a:r>
            <a:r>
              <a:rPr lang="en-US" dirty="0" smtClean="0"/>
              <a:t>experiments.</a:t>
            </a:r>
            <a:endParaRPr lang="en-US" dirty="0"/>
          </a:p>
          <a:p>
            <a:pPr lvl="1"/>
            <a:r>
              <a:rPr lang="en-US" dirty="0"/>
              <a:t>Conduct A/B testing for comparative </a:t>
            </a:r>
            <a:r>
              <a:rPr lang="en-US" dirty="0" smtClean="0"/>
              <a:t>analysis</a:t>
            </a:r>
            <a:endParaRPr lang="en-US" dirty="0"/>
          </a:p>
          <a:p>
            <a:r>
              <a:rPr lang="en-US" dirty="0"/>
              <a:t>Ensure </a:t>
            </a:r>
            <a:r>
              <a:rPr lang="en-US" dirty="0" smtClean="0"/>
              <a:t>the difference </a:t>
            </a:r>
            <a:r>
              <a:rPr lang="en-US" dirty="0"/>
              <a:t>between ads and content.</a:t>
            </a:r>
          </a:p>
          <a:p>
            <a:r>
              <a:rPr lang="en-US" dirty="0"/>
              <a:t>Try to map the user’s psychological </a:t>
            </a:r>
            <a:r>
              <a:rPr lang="en-US" dirty="0" smtClean="0"/>
              <a:t>model.</a:t>
            </a:r>
          </a:p>
          <a:p>
            <a:r>
              <a:rPr lang="en-US" dirty="0"/>
              <a:t>Offer users to turn off deceptive patterns.</a:t>
            </a:r>
          </a:p>
          <a:p>
            <a:pPr lvl="1"/>
            <a:r>
              <a:rPr lang="en-US" dirty="0"/>
              <a:t>Turn off the </a:t>
            </a:r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5BC95-79BD-55AA-5C20-A9383FF0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4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88F20F8-60BF-42FE-A252-DFD5A74451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8A68847-134F-4AF1-B1C6-332344C9C9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rgbClr val="3B51B1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176C8-5863-C8CA-6FA6-A21FE531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How did it 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1064E-26DD-DBF5-A1EC-C6591812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51845F5A-061D-4825-9AE9-D7794091C6C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18F6145-20F3-7B36-54B4-8DA1E51CB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301719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37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well-known interface (e.g., </a:t>
            </a:r>
            <a:r>
              <a:rPr lang="en-US" dirty="0" smtClean="0"/>
              <a:t>Facebook, YouTube</a:t>
            </a:r>
            <a:r>
              <a:rPr lang="en-US" dirty="0"/>
              <a:t>, </a:t>
            </a:r>
            <a:r>
              <a:rPr lang="en-US" dirty="0" smtClean="0"/>
              <a:t>Netflix, </a:t>
            </a:r>
            <a:r>
              <a:rPr lang="en-US" dirty="0"/>
              <a:t>Amazon, or any other). </a:t>
            </a:r>
          </a:p>
          <a:p>
            <a:r>
              <a:rPr lang="en-US" dirty="0" smtClean="0"/>
              <a:t>Identify </a:t>
            </a:r>
            <a:r>
              <a:rPr lang="en-US" dirty="0"/>
              <a:t>deception </a:t>
            </a:r>
            <a:r>
              <a:rPr lang="en-US" dirty="0" smtClean="0"/>
              <a:t>patterns</a:t>
            </a:r>
            <a:endParaRPr lang="en-US" dirty="0"/>
          </a:p>
          <a:p>
            <a:r>
              <a:rPr lang="en-US" dirty="0"/>
              <a:t>List down the identified patterns and mechanisms they </a:t>
            </a:r>
            <a:r>
              <a:rPr lang="en-US" dirty="0" smtClean="0"/>
              <a:t>utilize</a:t>
            </a:r>
            <a:endParaRPr lang="en-US" dirty="0"/>
          </a:p>
          <a:p>
            <a:r>
              <a:rPr lang="en-US" dirty="0"/>
              <a:t>Try eliminating deceptive patterns by providing a remedy for the design that does not affect the functionality.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31</a:t>
            </a:fld>
            <a:endParaRPr lang="en-US"/>
          </a:p>
        </p:txBody>
      </p:sp>
      <p:pic>
        <p:nvPicPr>
          <p:cNvPr id="1028" name="Picture 4" descr="Etsy Using Dark Patter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414" y="1653743"/>
            <a:ext cx="5691768" cy="451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94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F518-A7E6-1723-8BD3-1FE1E921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72BFE-84D9-AE01-EFC6-EA1086DF0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Trade-offs between business growth and valuing user attention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Regulations.</a:t>
            </a:r>
          </a:p>
          <a:p>
            <a:endParaRPr lang="en-US" dirty="0"/>
          </a:p>
          <a:p>
            <a:r>
              <a:rPr lang="en-US" dirty="0"/>
              <a:t>Dark patterns work but they are not the most effective approach – better to match the users’ mental model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9A698-CC7C-61FB-D511-2B8AFA961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20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9804A-AB1D-51FF-FC30-4FF6F683F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</a:t>
            </a:fld>
            <a:endParaRPr lang="en-US"/>
          </a:p>
        </p:txBody>
      </p:sp>
      <p:pic>
        <p:nvPicPr>
          <p:cNvPr id="5" name="Part-2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9331CC0-89F1-DB80-38E1-B76F010A53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7CC33-F594-BD5F-E75D-A360729390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Timer</a:t>
            </a:r>
          </a:p>
          <a:p>
            <a:r>
              <a:rPr lang="en-US" dirty="0"/>
              <a:t>If you notice a gorilla – you are distracted easily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321E95-C7AD-6A27-532A-CF491BCDAA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Repeater</a:t>
            </a:r>
          </a:p>
          <a:p>
            <a:r>
              <a:rPr lang="en-US" dirty="0"/>
              <a:t>You already know what to look for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4A0E4-939E-EB47-463E-3DABF9504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09A65C-BBF1-EF48-DEC0-2FF90A256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200"/>
            <a:ext cx="10515600" cy="1099543"/>
          </a:xfrm>
        </p:spPr>
        <p:txBody>
          <a:bodyPr/>
          <a:lstStyle/>
          <a:p>
            <a:r>
              <a:rPr lang="en-US" dirty="0"/>
              <a:t>Outcomes</a:t>
            </a:r>
          </a:p>
        </p:txBody>
      </p:sp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10FE2ABB-12C8-415B-5721-511ED5C831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97958"/>
              </p:ext>
            </p:extLst>
          </p:nvPr>
        </p:nvGraphicFramePr>
        <p:xfrm>
          <a:off x="0" y="3855681"/>
          <a:ext cx="12125325" cy="2408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608BCB0-BD22-B4F3-5387-27AE0890A801}"/>
              </a:ext>
            </a:extLst>
          </p:cNvPr>
          <p:cNvSpPr txBox="1"/>
          <p:nvPr/>
        </p:nvSpPr>
        <p:spPr>
          <a:xfrm>
            <a:off x="201385" y="6449660"/>
            <a:ext cx="9743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http://www.theinvisiblegorilla.com/gorilla_experiment.html</a:t>
            </a:r>
          </a:p>
        </p:txBody>
      </p:sp>
    </p:spTree>
    <p:extLst>
      <p:ext uri="{BB962C8B-B14F-4D97-AF65-F5344CB8AC3E}">
        <p14:creationId xmlns:p14="http://schemas.microsoft.com/office/powerpoint/2010/main" val="3257017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4475-56D0-2A49-6F0E-BE759743B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9420D-195E-EF32-6FD9-235CC8AAB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i="1" dirty="0"/>
              <a:t>Given, design mechanisms and patterns for attention deception</a:t>
            </a:r>
            <a:r>
              <a:rPr lang="en-US" dirty="0"/>
              <a:t>, students should be able to </a:t>
            </a:r>
            <a:r>
              <a:rPr lang="en-US" b="1" dirty="0"/>
              <a:t>identify (list down) attention deceptions in interfaces and (potentially) propose remedial designs that value user trust</a:t>
            </a:r>
            <a:r>
              <a:rPr lang="en-US" dirty="0"/>
              <a:t> where </a:t>
            </a:r>
            <a:r>
              <a:rPr lang="en-US" u="sng" dirty="0"/>
              <a:t>the remedial design should be free of any deception pattern when compared with the original 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5E6090-FF6F-C234-8D46-0D5D6BE6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5307-160A-F800-352E-7D74D12B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6A366-F6D3-B6BA-8AB8-1073F21FD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a design deceptive </a:t>
            </a:r>
          </a:p>
          <a:p>
            <a:r>
              <a:rPr lang="en-US" dirty="0"/>
              <a:t>Methods for deceptive design</a:t>
            </a:r>
          </a:p>
          <a:p>
            <a:r>
              <a:rPr lang="en-US" dirty="0"/>
              <a:t>Patterns of deceptions  </a:t>
            </a:r>
          </a:p>
          <a:p>
            <a:r>
              <a:rPr lang="en-US" dirty="0"/>
              <a:t>General guidelines to avoid deceptive design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F7CF5-8809-1A4A-5E42-8329499EB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0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Design: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design captures the attention to inform a user of possible actions. </a:t>
            </a:r>
          </a:p>
          <a:p>
            <a:r>
              <a:rPr lang="en-US" dirty="0"/>
              <a:t>Designers are responsible for making the </a:t>
            </a:r>
            <a:r>
              <a:rPr lang="en-US" dirty="0" smtClean="0"/>
              <a:t>design</a:t>
            </a:r>
            <a:endParaRPr lang="en-US" dirty="0"/>
          </a:p>
          <a:p>
            <a:pPr lvl="1"/>
            <a:r>
              <a:rPr lang="en-US" dirty="0"/>
              <a:t>Functional </a:t>
            </a:r>
          </a:p>
          <a:p>
            <a:pPr lvl="1"/>
            <a:r>
              <a:rPr lang="en-US" dirty="0"/>
              <a:t>Honest</a:t>
            </a:r>
          </a:p>
          <a:p>
            <a:pPr lvl="1"/>
            <a:r>
              <a:rPr lang="en-US" dirty="0"/>
              <a:t>Lawful</a:t>
            </a:r>
          </a:p>
          <a:p>
            <a:r>
              <a:rPr lang="en-US" dirty="0"/>
              <a:t>Regulations (now, and upcoming) audit designs for deceptive behaviors.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01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F4A2-6FE4-C85E-CF9B-9BC8D51F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Deceptive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D8B34-5F58-7905-9D7F-335F9D745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Attention capture by designs a.k.a. “dark patterns” diminish </a:t>
            </a:r>
            <a:r>
              <a:rPr lang="en-US" dirty="0" smtClean="0"/>
              <a:t>people’s sense </a:t>
            </a:r>
            <a:r>
              <a:rPr lang="en-US" dirty="0"/>
              <a:t>of agency </a:t>
            </a:r>
            <a:r>
              <a:rPr lang="en-US" dirty="0" smtClean="0"/>
              <a:t>and control.</a:t>
            </a:r>
          </a:p>
          <a:p>
            <a:endParaRPr lang="en-US" dirty="0"/>
          </a:p>
          <a:p>
            <a:r>
              <a:rPr lang="en-US" dirty="0"/>
              <a:t>Intentionally manipulate users into performing actions that go against their best interest to extract </a:t>
            </a:r>
          </a:p>
          <a:p>
            <a:pPr lvl="1"/>
            <a:r>
              <a:rPr lang="en-US" dirty="0"/>
              <a:t>Money</a:t>
            </a:r>
          </a:p>
          <a:p>
            <a:pPr lvl="1"/>
            <a:r>
              <a:rPr lang="en-US" dirty="0"/>
              <a:t>Data</a:t>
            </a:r>
          </a:p>
          <a:p>
            <a:pPr lvl="1"/>
            <a:r>
              <a:rPr lang="en-US" dirty="0"/>
              <a:t>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24903-7AA9-B38F-7F20-FED92E915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47830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_2SEEDS">
      <a:dk1>
        <a:srgbClr val="000000"/>
      </a:dk1>
      <a:lt1>
        <a:srgbClr val="FFFFFF"/>
      </a:lt1>
      <a:dk2>
        <a:srgbClr val="242A41"/>
      </a:dk2>
      <a:lt2>
        <a:srgbClr val="E8E7E2"/>
      </a:lt2>
      <a:accent1>
        <a:srgbClr val="3B51B1"/>
      </a:accent1>
      <a:accent2>
        <a:srgbClr val="4D94C3"/>
      </a:accent2>
      <a:accent3>
        <a:srgbClr val="684DC3"/>
      </a:accent3>
      <a:accent4>
        <a:srgbClr val="B1723B"/>
      </a:accent4>
      <a:accent5>
        <a:srgbClr val="B1A445"/>
      </a:accent5>
      <a:accent6>
        <a:srgbClr val="8AAD39"/>
      </a:accent6>
      <a:hlink>
        <a:srgbClr val="968332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3518</TotalTime>
  <Words>858</Words>
  <Application>Microsoft Office PowerPoint</Application>
  <PresentationFormat>Widescreen</PresentationFormat>
  <Paragraphs>177</Paragraphs>
  <Slides>32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Century Gothic</vt:lpstr>
      <vt:lpstr>Merriweather</vt:lpstr>
      <vt:lpstr>Wingdings</vt:lpstr>
      <vt:lpstr>BrushVTI</vt:lpstr>
      <vt:lpstr>Attention Deceptive Designs in Digital Interfaces</vt:lpstr>
      <vt:lpstr>PowerPoint Presentation</vt:lpstr>
      <vt:lpstr>How did it go</vt:lpstr>
      <vt:lpstr>PowerPoint Presentation</vt:lpstr>
      <vt:lpstr>Outcomes</vt:lpstr>
      <vt:lpstr>Objective </vt:lpstr>
      <vt:lpstr>Outline</vt:lpstr>
      <vt:lpstr>A Good Design: Review</vt:lpstr>
      <vt:lpstr>A Deceptive Design</vt:lpstr>
      <vt:lpstr>A Deceptive Design</vt:lpstr>
      <vt:lpstr>PowerPoint Presentation</vt:lpstr>
      <vt:lpstr>PowerPoint Presentation</vt:lpstr>
      <vt:lpstr>Deceptive Mechanisms </vt:lpstr>
      <vt:lpstr>Deceptive Design Method Automate User Experience </vt:lpstr>
      <vt:lpstr>Deceptive Design Method  Psychological Vulnerabilities </vt:lpstr>
      <vt:lpstr>Impacts of Deceptive Design</vt:lpstr>
      <vt:lpstr>Deceptive Design Patterns</vt:lpstr>
      <vt:lpstr>Fake Urgency  </vt:lpstr>
      <vt:lpstr>Roach Motel</vt:lpstr>
      <vt:lpstr>Disguised ads</vt:lpstr>
      <vt:lpstr>Hidden Costs</vt:lpstr>
      <vt:lpstr>Obstruction </vt:lpstr>
      <vt:lpstr>Visual Interference </vt:lpstr>
      <vt:lpstr>Can you identify a pattern </vt:lpstr>
      <vt:lpstr>Can you identify a pattern</vt:lpstr>
      <vt:lpstr>Why design without deception</vt:lpstr>
      <vt:lpstr>How to design without deception</vt:lpstr>
      <vt:lpstr>User needs</vt:lpstr>
      <vt:lpstr>Avoid Deliberate Deceptions</vt:lpstr>
      <vt:lpstr>Task</vt:lpstr>
      <vt:lpstr> A simple example</vt:lpstr>
      <vt:lpstr>Discussion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User Interfaces Challenges to Attention and Solutions</dc:title>
  <dc:creator>M. Raees</dc:creator>
  <cp:lastModifiedBy>Muhammad Raees (RIT Student)</cp:lastModifiedBy>
  <cp:revision>66</cp:revision>
  <dcterms:created xsi:type="dcterms:W3CDTF">2023-10-15T17:30:48Z</dcterms:created>
  <dcterms:modified xsi:type="dcterms:W3CDTF">2023-10-20T13:39:36Z</dcterms:modified>
</cp:coreProperties>
</file>